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9" r:id="rId6"/>
    <p:sldId id="264" r:id="rId7"/>
    <p:sldId id="265" r:id="rId8"/>
    <p:sldId id="258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5D47A5-D4DF-4EB8-A1C9-6570BCE4AA90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2C60E4-DE40-4BAE-AF87-F4308876271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v. closed </a:t>
            </a:r>
            <a:br>
              <a:rPr lang="en-US" dirty="0" smtClean="0"/>
            </a:br>
            <a:r>
              <a:rPr lang="en-US" dirty="0" smtClean="0"/>
              <a:t>societies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distribution of power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social structures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362456"/>
          </a:xfrm>
        </p:spPr>
        <p:txBody>
          <a:bodyPr anchor="t"/>
          <a:lstStyle/>
          <a:p>
            <a:pPr algn="ctr"/>
            <a:r>
              <a:rPr lang="en-US" sz="4400" dirty="0" smtClean="0"/>
              <a:t>open v. closed societies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7772400" cy="1509712"/>
          </a:xfrm>
        </p:spPr>
        <p:txBody>
          <a:bodyPr/>
          <a:lstStyle/>
          <a:p>
            <a:r>
              <a:rPr lang="en-US" dirty="0" smtClean="0"/>
              <a:t>asdf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362456"/>
          </a:xfrm>
        </p:spPr>
        <p:txBody>
          <a:bodyPr anchor="t"/>
          <a:lstStyle/>
          <a:p>
            <a:pPr algn="ctr"/>
            <a:r>
              <a:rPr lang="en-US" sz="4400" dirty="0" smtClean="0"/>
              <a:t>open v. closed societies</a:t>
            </a:r>
            <a:endParaRPr lang="en-US" sz="4400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1219200"/>
            <a:ext cx="3962400" cy="3505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societies</a:t>
            </a:r>
          </a:p>
          <a:p>
            <a:pPr algn="ctr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citizens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share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decentralized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trade &amp; migration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accept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diversity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seek unity through consensus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876800" y="1295400"/>
            <a:ext cx="3962400" cy="3419475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 societies</a:t>
            </a:r>
          </a:p>
          <a:p>
            <a:pPr algn="ctr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subjects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centralized power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isolated or closed 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want a single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identity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seek strict unity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495300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002060"/>
                </a:solidFill>
              </a:rPr>
              <a:t>NOTE</a:t>
            </a:r>
            <a:r>
              <a:rPr lang="en-US" sz="2000" dirty="0" smtClean="0">
                <a:solidFill>
                  <a:srgbClr val="002060"/>
                </a:solidFill>
              </a:rPr>
              <a:t>: </a:t>
            </a:r>
            <a:r>
              <a:rPr lang="en-US" sz="2000" i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2000" i="1" dirty="0" smtClean="0">
                <a:solidFill>
                  <a:srgbClr val="002060"/>
                </a:solidFill>
              </a:rPr>
              <a:t>* most societies are neither fully OPEN nor fully CLOSED</a:t>
            </a:r>
          </a:p>
          <a:p>
            <a:r>
              <a:rPr lang="en-US" sz="2000" i="1" dirty="0" smtClean="0">
                <a:solidFill>
                  <a:srgbClr val="002060"/>
                </a:solidFill>
              </a:rPr>
              <a:t>* most societies are a combination of both, some more open, other more closed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362456"/>
          </a:xfrm>
        </p:spPr>
        <p:txBody>
          <a:bodyPr anchor="t"/>
          <a:lstStyle/>
          <a:p>
            <a:pPr algn="ctr"/>
            <a:r>
              <a:rPr lang="en-US" sz="4400" dirty="0" smtClean="0"/>
              <a:t>open v. closed societies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4953000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002060"/>
                </a:solidFill>
              </a:rPr>
              <a:t>ANCIENT WORLD: 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000" i="1" dirty="0" smtClean="0">
                <a:solidFill>
                  <a:srgbClr val="002060"/>
                </a:solidFill>
              </a:rPr>
              <a:t>* Most societies are closed (subjects not citizens)</a:t>
            </a:r>
          </a:p>
          <a:p>
            <a:r>
              <a:rPr lang="en-US" sz="2000" i="1" dirty="0" smtClean="0">
                <a:solidFill>
                  <a:srgbClr val="002060"/>
                </a:solidFill>
              </a:rPr>
              <a:t>* trade, migration, and </a:t>
            </a:r>
            <a:r>
              <a:rPr lang="en-US" sz="2000" i="1" dirty="0" err="1" smtClean="0">
                <a:solidFill>
                  <a:srgbClr val="002060"/>
                </a:solidFill>
              </a:rPr>
              <a:t>warefare</a:t>
            </a:r>
            <a:r>
              <a:rPr lang="en-US" sz="2000" i="1" dirty="0" smtClean="0">
                <a:solidFill>
                  <a:srgbClr val="002060"/>
                </a:solidFill>
              </a:rPr>
              <a:t> are the sources of open-</a:t>
            </a:r>
            <a:r>
              <a:rPr lang="en-US" sz="2000" i="1" dirty="0" err="1" smtClean="0">
                <a:solidFill>
                  <a:srgbClr val="002060"/>
                </a:solidFill>
              </a:rPr>
              <a:t>ness</a:t>
            </a:r>
            <a:r>
              <a:rPr lang="en-US" sz="2000" i="1" dirty="0" smtClean="0">
                <a:solidFill>
                  <a:srgbClr val="002060"/>
                </a:solidFill>
              </a:rPr>
              <a:t> for the ancient world; </a:t>
            </a:r>
          </a:p>
          <a:p>
            <a:r>
              <a:rPr lang="en-US" sz="2000" i="1" dirty="0" smtClean="0">
                <a:solidFill>
                  <a:srgbClr val="002060"/>
                </a:solidFill>
              </a:rPr>
              <a:t>* within ancient societies, they were otherwise mostly closed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7200" y="1219200"/>
            <a:ext cx="3962400" cy="3505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societies</a:t>
            </a:r>
          </a:p>
          <a:p>
            <a:pPr algn="ctr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citizens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share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decentralized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trade &amp; migration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accept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diversity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seek unity through consensus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876800" y="1295400"/>
            <a:ext cx="3962400" cy="3419475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 societies</a:t>
            </a:r>
          </a:p>
          <a:p>
            <a:pPr algn="ctr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subjects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centralized power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isolated or closed 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want a single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identity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seek strict unity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362456"/>
          </a:xfrm>
        </p:spPr>
        <p:txBody>
          <a:bodyPr anchor="t"/>
          <a:lstStyle/>
          <a:p>
            <a:pPr algn="ctr"/>
            <a:r>
              <a:rPr lang="en-US" sz="4400" dirty="0" smtClean="0"/>
              <a:t>open v. closed societies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49530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002060"/>
                </a:solidFill>
              </a:rPr>
              <a:t>ANCIENT GREECE: 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000" i="1" dirty="0" smtClean="0">
                <a:solidFill>
                  <a:srgbClr val="002060"/>
                </a:solidFill>
              </a:rPr>
              <a:t>* Greece went from being mostly CLOSED to mostly open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7200" y="1219200"/>
            <a:ext cx="3962400" cy="3505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societies</a:t>
            </a:r>
          </a:p>
          <a:p>
            <a:pPr algn="ctr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citizens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share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decentralized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trade &amp; migration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accept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diversity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seek unity through consensus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876800" y="1295400"/>
            <a:ext cx="3962400" cy="3419475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 societies</a:t>
            </a:r>
          </a:p>
          <a:p>
            <a:pPr algn="ctr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subjects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centralized power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isolated or closed 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want a single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identity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seek strict unity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362456"/>
          </a:xfrm>
        </p:spPr>
        <p:txBody>
          <a:bodyPr anchor="t"/>
          <a:lstStyle/>
          <a:p>
            <a:pPr algn="ctr"/>
            <a:r>
              <a:rPr lang="en-US" sz="4400" dirty="0" smtClean="0"/>
              <a:t>open v. closed societies</a:t>
            </a:r>
            <a:endParaRPr lang="en-US" sz="4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1143000"/>
          <a:ext cx="6705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Open Societies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Closed Societies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329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 consensus &amp; agreement</a:t>
                      </a:r>
                    </a:p>
                    <a:p>
                      <a:pPr algn="ctr"/>
                      <a:r>
                        <a:rPr lang="en-US" dirty="0" smtClean="0"/>
                        <a:t>* sharing</a:t>
                      </a:r>
                    </a:p>
                    <a:p>
                      <a:pPr algn="ctr"/>
                      <a:r>
                        <a:rPr lang="en-US" dirty="0" smtClean="0"/>
                        <a:t>* debate</a:t>
                      </a:r>
                    </a:p>
                    <a:p>
                      <a:pPr algn="ctr"/>
                      <a:r>
                        <a:rPr lang="en-US" dirty="0" smtClean="0"/>
                        <a:t>* open communication</a:t>
                      </a:r>
                    </a:p>
                    <a:p>
                      <a:pPr algn="ctr"/>
                      <a:r>
                        <a:rPr lang="en-US" dirty="0" smtClean="0"/>
                        <a:t>* </a:t>
                      </a:r>
                      <a:r>
                        <a:rPr lang="en-US" baseline="0" dirty="0" smtClean="0"/>
                        <a:t>dissent allowed</a:t>
                      </a:r>
                    </a:p>
                    <a:p>
                      <a:pPr algn="ctr"/>
                      <a:r>
                        <a:rPr lang="en-US" baseline="0" dirty="0" smtClean="0"/>
                        <a:t>* looser standards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i="1" baseline="0" dirty="0" smtClean="0"/>
                        <a:t>Open Societies depend upon and value INDIVIDUALS and individual life</a:t>
                      </a:r>
                    </a:p>
                    <a:p>
                      <a:pPr algn="ctr"/>
                      <a:endParaRPr lang="en-US" i="1" baseline="0" dirty="0" smtClean="0"/>
                    </a:p>
                    <a:p>
                      <a:pPr algn="ctr"/>
                      <a:r>
                        <a:rPr lang="en-US" b="1" i="0" baseline="0" dirty="0" smtClean="0"/>
                        <a:t>In history, Open Societies are generally small countries or city-states based on trade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 follow orders</a:t>
                      </a:r>
                    </a:p>
                    <a:p>
                      <a:pPr algn="ctr"/>
                      <a:r>
                        <a:rPr lang="en-US" dirty="0" smtClean="0"/>
                        <a:t>* no disagreement</a:t>
                      </a:r>
                    </a:p>
                    <a:p>
                      <a:pPr algn="ctr"/>
                      <a:r>
                        <a:rPr lang="en-US" dirty="0" smtClean="0"/>
                        <a:t>* no dissent</a:t>
                      </a:r>
                    </a:p>
                    <a:p>
                      <a:pPr algn="ctr"/>
                      <a:r>
                        <a:rPr lang="en-US" dirty="0" smtClean="0"/>
                        <a:t>* central</a:t>
                      </a:r>
                      <a:r>
                        <a:rPr lang="en-US" baseline="0" dirty="0" smtClean="0"/>
                        <a:t> control</a:t>
                      </a:r>
                    </a:p>
                    <a:p>
                      <a:pPr algn="ctr"/>
                      <a:r>
                        <a:rPr lang="en-US" baseline="0" dirty="0" smtClean="0"/>
                        <a:t>* strict standards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i="1" baseline="0" dirty="0" smtClean="0"/>
                        <a:t>Closed Societies do not value individuals; they value society over the individual</a:t>
                      </a:r>
                      <a:endParaRPr lang="en-US" i="1" dirty="0" smtClean="0"/>
                    </a:p>
                    <a:p>
                      <a:pPr algn="ctr"/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baseline="0" dirty="0" smtClean="0"/>
                        <a:t>In history, Closed Societies are generally large countries that need to bring order  to large populations</a:t>
                      </a:r>
                      <a:endParaRPr lang="en-US" b="1" i="0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362456"/>
          </a:xfrm>
        </p:spPr>
        <p:txBody>
          <a:bodyPr anchor="t"/>
          <a:lstStyle/>
          <a:p>
            <a:pPr algn="ctr"/>
            <a:r>
              <a:rPr lang="en-US" sz="4400" dirty="0" smtClean="0"/>
              <a:t>open v. closed societies</a:t>
            </a:r>
            <a:endParaRPr lang="en-US" sz="4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685800"/>
          <a:ext cx="83058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Open Societies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Closed Societies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Advantages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Disadvantages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Advantages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Disadvantages</a:t>
                      </a:r>
                      <a:endParaRPr lang="en-US" dirty="0"/>
                    </a:p>
                  </a:txBody>
                  <a:tcPr/>
                </a:tc>
              </a:tr>
              <a:tr h="4567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 new ideas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* innovations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*</a:t>
                      </a:r>
                      <a:r>
                        <a:rPr lang="en-US" baseline="0" dirty="0" smtClean="0"/>
                        <a:t> seeks individual talent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new technologies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tests right and wrong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strength in unity &amp; shared beliefs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 chaotic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* change can = instability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* disruption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* weak if not unified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* bad ideas or passions</a:t>
                      </a:r>
                      <a:r>
                        <a:rPr lang="en-US" baseline="0" dirty="0" smtClean="0"/>
                        <a:t> can lead to poor decisions</a:t>
                      </a:r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* hard to bring together large populations and distances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r>
                        <a:rPr lang="en-US" baseline="0" dirty="0" smtClean="0"/>
                        <a:t> order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unity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stability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virtuous rulers can make good decisions for all the people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can organize large populations</a:t>
                      </a:r>
                    </a:p>
                    <a:p>
                      <a:pPr algn="ctr"/>
                      <a:r>
                        <a:rPr lang="en-US" baseline="0" dirty="0" smtClean="0"/>
                        <a:t>and distances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 no</a:t>
                      </a:r>
                      <a:r>
                        <a:rPr lang="en-US" baseline="0" dirty="0" smtClean="0"/>
                        <a:t> new ideas or technologies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bad leaders make bad decisions for all the people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can weaken from no change or innovation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individual talent not found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362456"/>
          </a:xfrm>
        </p:spPr>
        <p:txBody>
          <a:bodyPr anchor="t"/>
          <a:lstStyle/>
          <a:p>
            <a:pPr algn="ctr"/>
            <a:r>
              <a:rPr lang="en-US" sz="4400" dirty="0" smtClean="0"/>
              <a:t>open v. closed societies</a:t>
            </a:r>
            <a:endParaRPr lang="en-US" sz="4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990600"/>
          <a:ext cx="7467600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6369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Open Societies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Closed Societies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681783"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 smtClean="0"/>
                        <a:t>Open Societies depend upon and value INDIVIDUALS and individual life:</a:t>
                      </a:r>
                    </a:p>
                    <a:p>
                      <a:pPr algn="ctr"/>
                      <a:endParaRPr lang="en-US" i="1" baseline="0" dirty="0" smtClean="0"/>
                    </a:p>
                    <a:p>
                      <a:pPr algn="ctr"/>
                      <a:r>
                        <a:rPr lang="en-US" i="1" baseline="0" dirty="0" smtClean="0"/>
                        <a:t>* care about the welfare of individuals</a:t>
                      </a:r>
                    </a:p>
                    <a:p>
                      <a:pPr algn="ctr"/>
                      <a:endParaRPr lang="en-US" i="1" baseline="0" dirty="0" smtClean="0"/>
                    </a:p>
                    <a:p>
                      <a:pPr algn="ctr"/>
                      <a:r>
                        <a:rPr lang="en-US" i="1" baseline="0" dirty="0" smtClean="0"/>
                        <a:t>* voices speaking out for individuals can be heard</a:t>
                      </a:r>
                    </a:p>
                    <a:p>
                      <a:pPr algn="ctr"/>
                      <a:endParaRPr lang="en-US" i="1" baseline="0" dirty="0" smtClean="0"/>
                    </a:p>
                    <a:p>
                      <a:pPr algn="ctr"/>
                      <a:r>
                        <a:rPr lang="en-US" i="0" u="sng" baseline="0" dirty="0" smtClean="0"/>
                        <a:t>In war</a:t>
                      </a:r>
                      <a:r>
                        <a:rPr lang="en-US" i="0" baseline="0" dirty="0" smtClean="0"/>
                        <a:t>: </a:t>
                      </a:r>
                    </a:p>
                    <a:p>
                      <a:pPr algn="ctr"/>
                      <a:r>
                        <a:rPr lang="en-US" i="1" baseline="0" dirty="0" smtClean="0"/>
                        <a:t>* soldiers are treated as individuals</a:t>
                      </a:r>
                    </a:p>
                    <a:p>
                      <a:pPr algn="ctr"/>
                      <a:r>
                        <a:rPr lang="en-US" i="1" baseline="0" dirty="0" smtClean="0"/>
                        <a:t>* don’t want to lose soldiers</a:t>
                      </a:r>
                    </a:p>
                    <a:p>
                      <a:pPr algn="ctr"/>
                      <a:r>
                        <a:rPr lang="en-US" i="1" baseline="0" dirty="0" smtClean="0"/>
                        <a:t>* want to protect soldiers</a:t>
                      </a:r>
                    </a:p>
                    <a:p>
                      <a:pPr algn="ctr"/>
                      <a:r>
                        <a:rPr lang="en-US" i="1" baseline="0" dirty="0" smtClean="0"/>
                        <a:t>* want to minimize losses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 smtClean="0"/>
                        <a:t>Closed Societies do not value individuals; they value society over the individual</a:t>
                      </a:r>
                      <a:endParaRPr lang="en-US" i="0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i="1" dirty="0" smtClean="0"/>
                        <a:t>*</a:t>
                      </a:r>
                      <a:r>
                        <a:rPr lang="en-US" i="1" baseline="0" dirty="0" smtClean="0"/>
                        <a:t> often disregard the needs of individuals</a:t>
                      </a:r>
                    </a:p>
                    <a:p>
                      <a:pPr algn="ctr"/>
                      <a:endParaRPr lang="en-US" i="1" baseline="0" dirty="0" smtClean="0"/>
                    </a:p>
                    <a:p>
                      <a:pPr algn="ctr"/>
                      <a:r>
                        <a:rPr lang="en-US" i="1" baseline="0" dirty="0" smtClean="0"/>
                        <a:t>* treat people as groups</a:t>
                      </a:r>
                      <a:endParaRPr lang="en-US" i="1" dirty="0" smtClean="0"/>
                    </a:p>
                    <a:p>
                      <a:pPr algn="ctr"/>
                      <a:endParaRPr lang="en-US" i="1" dirty="0" smtClean="0"/>
                    </a:p>
                    <a:p>
                      <a:pPr algn="ctr"/>
                      <a:endParaRPr lang="en-US" i="1" dirty="0" smtClean="0"/>
                    </a:p>
                    <a:p>
                      <a:pPr algn="ctr"/>
                      <a:r>
                        <a:rPr lang="en-US" i="0" u="sng" dirty="0" smtClean="0"/>
                        <a:t>In</a:t>
                      </a:r>
                      <a:r>
                        <a:rPr lang="en-US" i="0" u="sng" baseline="0" dirty="0" smtClean="0"/>
                        <a:t> war</a:t>
                      </a:r>
                      <a:r>
                        <a:rPr lang="en-US" i="0" baseline="0" dirty="0" smtClean="0"/>
                        <a:t>:</a:t>
                      </a:r>
                      <a:endParaRPr lang="en-US" i="0" dirty="0" smtClean="0"/>
                    </a:p>
                    <a:p>
                      <a:pPr algn="ctr"/>
                      <a:r>
                        <a:rPr lang="en-US" i="1" dirty="0" smtClean="0"/>
                        <a:t>* soldiers</a:t>
                      </a:r>
                      <a:r>
                        <a:rPr lang="en-US" i="1" baseline="0" dirty="0" smtClean="0"/>
                        <a:t> not seen as individuals</a:t>
                      </a:r>
                      <a:endParaRPr lang="en-US" i="1" dirty="0" smtClean="0"/>
                    </a:p>
                    <a:p>
                      <a:pPr algn="ctr"/>
                      <a:r>
                        <a:rPr lang="en-US" i="1" dirty="0" smtClean="0"/>
                        <a:t>* soldiers</a:t>
                      </a:r>
                      <a:r>
                        <a:rPr lang="en-US" i="1" baseline="0" dirty="0" smtClean="0"/>
                        <a:t> are bullets or shields</a:t>
                      </a:r>
                    </a:p>
                    <a:p>
                      <a:pPr algn="ctr"/>
                      <a:r>
                        <a:rPr lang="en-US" i="1" baseline="0" dirty="0" smtClean="0"/>
                        <a:t>* don’t worry about losing soldiers: just get more!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362456"/>
          </a:xfrm>
        </p:spPr>
        <p:txBody>
          <a:bodyPr anchor="t"/>
          <a:lstStyle/>
          <a:p>
            <a:pPr algn="ctr"/>
            <a:r>
              <a:rPr lang="en-US" sz="4400" dirty="0" smtClean="0"/>
              <a:t>open v. closed societies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7772400" cy="1509712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Ancient Greece:  opening of society!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city-states =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isolated, low-population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citizen soldiers &gt;&gt; leaders depend on small farmers for soldiers, who gain citizenship in exchange for service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Persian War =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more than just soldiers are involved in fighting Persians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peasants needed to support Army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peasants needed in Athens for NAVY (200 triremes x 300 people / ea = 60,000 men needed for the Athenian Navy)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Persian war, more people have citizenship in Greece, especially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ATHENS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362456"/>
          </a:xfrm>
        </p:spPr>
        <p:txBody>
          <a:bodyPr anchor="t"/>
          <a:lstStyle/>
          <a:p>
            <a:pPr algn="ctr"/>
            <a:r>
              <a:rPr lang="en-US" sz="4400" dirty="0" smtClean="0"/>
              <a:t>open v. closed societies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7772400" cy="1509712"/>
          </a:xfrm>
        </p:spPr>
        <p:txBody>
          <a:bodyPr/>
          <a:lstStyle/>
          <a:p>
            <a:r>
              <a:rPr lang="en-US" dirty="0" smtClean="0"/>
              <a:t>&gt;&gt; to do : Aristotle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B9C18EC454A943946E788AC64BBD03" ma:contentTypeVersion="0" ma:contentTypeDescription="Create a new document." ma:contentTypeScope="" ma:versionID="70e7e46e171f3eca6317a3511463d37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9376A8-7F97-41E2-A683-E42B2FDEB688}"/>
</file>

<file path=customXml/itemProps2.xml><?xml version="1.0" encoding="utf-8"?>
<ds:datastoreItem xmlns:ds="http://schemas.openxmlformats.org/officeDocument/2006/customXml" ds:itemID="{2F949749-822D-4FBA-A94D-BE3EE5AC4BC6}"/>
</file>

<file path=customXml/itemProps3.xml><?xml version="1.0" encoding="utf-8"?>
<ds:datastoreItem xmlns:ds="http://schemas.openxmlformats.org/officeDocument/2006/customXml" ds:itemID="{90189C07-0D4E-4CAC-82DF-9A537DCD602B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672</Words>
  <Application>Microsoft Office PowerPoint</Application>
  <PresentationFormat>On-screen Show (4:3)</PresentationFormat>
  <Paragraphs>170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open v. closed  societies </vt:lpstr>
      <vt:lpstr>open v. closed societies</vt:lpstr>
      <vt:lpstr>open v. closed societies</vt:lpstr>
      <vt:lpstr>open v. closed societies</vt:lpstr>
      <vt:lpstr>open v. closed societies</vt:lpstr>
      <vt:lpstr>open v. closed societies</vt:lpstr>
      <vt:lpstr>open v. closed societies</vt:lpstr>
      <vt:lpstr>open v. closed societies</vt:lpstr>
      <vt:lpstr>open v. closed societies</vt:lpstr>
      <vt:lpstr>open v. closed societies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v. closed  societies</dc:title>
  <dc:creator>Bromley</dc:creator>
  <cp:lastModifiedBy>Bromley</cp:lastModifiedBy>
  <cp:revision>5</cp:revision>
  <dcterms:created xsi:type="dcterms:W3CDTF">2011-01-05T16:51:28Z</dcterms:created>
  <dcterms:modified xsi:type="dcterms:W3CDTF">2011-09-01T18:09:55Z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0x01010096B9C18EC454A943946E788AC64BBD03</vt:lpwstr>
  </property>
</Properties>
</file>