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8" r:id="rId2"/>
    <p:sldId id="287" r:id="rId3"/>
    <p:sldId id="276" r:id="rId4"/>
    <p:sldId id="282" r:id="rId5"/>
    <p:sldId id="284" r:id="rId6"/>
    <p:sldId id="283" r:id="rId7"/>
    <p:sldId id="285" r:id="rId8"/>
    <p:sldId id="286" r:id="rId9"/>
    <p:sldId id="279" r:id="rId10"/>
    <p:sldId id="280" r:id="rId11"/>
    <p:sldId id="28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18" autoAdjust="0"/>
    <p:restoredTop sz="89163" autoAdjust="0"/>
  </p:normalViewPr>
  <p:slideViewPr>
    <p:cSldViewPr>
      <p:cViewPr varScale="1">
        <p:scale>
          <a:sx n="86" d="100"/>
          <a:sy n="86" d="100"/>
        </p:scale>
        <p:origin x="-6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19E50-B298-483C-92F9-15F42F2F5964}" type="datetimeFigureOut">
              <a:rPr lang="en-US" smtClean="0"/>
              <a:pPr/>
              <a:t>10/1/2009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1DA30-037C-49DC-8A94-ECFD90B12B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en-US" sz="2400" u="none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/>
            <a:endParaRPr lang="en-US" sz="2400" u="none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1DA30-037C-49DC-8A94-ECFD90B12BB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10/1/2009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10/1/2009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10/1/2009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10/1/2009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10/1/2009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10/1/2009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10/1/2009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10/1/2009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10/1/2009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10/1/2009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10/1/2009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816CBE-46C2-4E00-817A-F4E3F5D54C91}" type="datetimeFigureOut">
              <a:rPr lang="en-US" smtClean="0"/>
              <a:pPr/>
              <a:t>10/1/2009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24000" y="1828800"/>
            <a:ext cx="640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law</a:t>
            </a:r>
          </a:p>
          <a:p>
            <a:pPr algn="ctr"/>
            <a:endParaRPr lang="en-US" sz="66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citizens &amp; the legislative process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457200"/>
            <a:ext cx="81534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Lobbyists: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Do you ever lobby for something you don't agree with?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Does your work ever collide w/ your moral beliefs?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How can I get access to Congressmen and staffers like you do?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Why such passion for your cause?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How many people do you see in a day?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Do you use staffers as flunkies?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Were you ever nervous to meet Senators &amp; Congressmen?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Do you protect the interests of the country or just for yourself?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How will you access the Congressmen or staffers in a way that will be effective?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why are lobbyists needed?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What special interest groups are against you and why?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How can you work with people who disagree with you?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How do political parties impact your work?</a:t>
            </a:r>
          </a:p>
          <a:p>
            <a:endParaRPr lang="en-U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38200" y="1524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law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371600"/>
            <a:ext cx="7924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what is the purpose of FUNDAMENTAL LAW?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what is the purpose of STATUTORY LAWS?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who can change FUNDAMENTAL LAW?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who can make STATUTORY LAW?</a:t>
            </a:r>
          </a:p>
          <a:p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who can influence the making of STATUTORY LAWS?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1524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law: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bill to law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57200" y="15240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Notched Right Arrow 7"/>
          <p:cNvSpPr/>
          <p:nvPr/>
        </p:nvSpPr>
        <p:spPr>
          <a:xfrm>
            <a:off x="2590800" y="1676400"/>
            <a:ext cx="990600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vote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810000" y="1676400"/>
            <a:ext cx="190500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reconcile differences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905000" y="5867400"/>
            <a:ext cx="1371600" cy="6858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law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85800" y="4267200"/>
            <a:ext cx="2438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PRESIDENT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Notched Right Arrow 13"/>
          <p:cNvSpPr/>
          <p:nvPr/>
        </p:nvSpPr>
        <p:spPr>
          <a:xfrm>
            <a:off x="3581400" y="4724400"/>
            <a:ext cx="2209800" cy="457200"/>
          </a:xfrm>
          <a:prstGeom prst="notched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signs bill =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867400" y="4343400"/>
            <a:ext cx="2438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57200" y="24384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SENATE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Notched Right Arrow 17"/>
          <p:cNvSpPr/>
          <p:nvPr/>
        </p:nvSpPr>
        <p:spPr>
          <a:xfrm>
            <a:off x="2590800" y="2514600"/>
            <a:ext cx="990600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vote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Notched Right Arrow 18"/>
          <p:cNvSpPr/>
          <p:nvPr/>
        </p:nvSpPr>
        <p:spPr>
          <a:xfrm>
            <a:off x="6019800" y="1676400"/>
            <a:ext cx="990600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vote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Notched Right Arrow 19"/>
          <p:cNvSpPr/>
          <p:nvPr/>
        </p:nvSpPr>
        <p:spPr>
          <a:xfrm>
            <a:off x="6019800" y="2514600"/>
            <a:ext cx="990600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vote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239000" y="2362200"/>
            <a:ext cx="190500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P IconicSymbolsA"/>
              </a:rPr>
              <a:t>if both vote  yes </a:t>
            </a:r>
          </a:p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P IconicSymbolsA"/>
              </a:rPr>
              <a:t>= 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BILL survives</a:t>
            </a:r>
            <a:b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(not yet a law)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Notched Right Arrow 21"/>
          <p:cNvSpPr/>
          <p:nvPr/>
        </p:nvSpPr>
        <p:spPr>
          <a:xfrm rot="2174781">
            <a:off x="-155300" y="4857662"/>
            <a:ext cx="2281982" cy="1097880"/>
          </a:xfrm>
          <a:prstGeom prst="notched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veto or no signature = 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228600" y="228600"/>
            <a:ext cx="2438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bills are introduced in each house of congress: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Left Arrow 23"/>
          <p:cNvSpPr/>
          <p:nvPr/>
        </p:nvSpPr>
        <p:spPr>
          <a:xfrm rot="20722428">
            <a:off x="3608833" y="3532250"/>
            <a:ext cx="3096969" cy="685800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sends to President</a:t>
            </a:r>
            <a:endParaRPr lang="en-US" dirty="0"/>
          </a:p>
        </p:txBody>
      </p:sp>
      <p:sp>
        <p:nvSpPr>
          <p:cNvPr id="25" name="Notched Right Arrow 24"/>
          <p:cNvSpPr/>
          <p:nvPr/>
        </p:nvSpPr>
        <p:spPr>
          <a:xfrm>
            <a:off x="3429000" y="5867400"/>
            <a:ext cx="3505200" cy="609600"/>
          </a:xfrm>
          <a:prstGeom prst="notched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bill returns to congress or dies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39000" y="5562600"/>
            <a:ext cx="19050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Congress can over-ride veto  w/ 2/3 vote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7162800" y="685800"/>
            <a:ext cx="1828800" cy="13716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P IconicSymbolsA"/>
              </a:rPr>
              <a:t>if either or both houses votes no </a:t>
            </a:r>
          </a:p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P IconicSymbolsA"/>
              </a:rPr>
              <a:t>= B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ILL dies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239000" y="2362200"/>
            <a:ext cx="17526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P IconicSymbolsA"/>
              </a:rPr>
              <a:t> yes = 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BILL</a:t>
            </a:r>
            <a:b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(not yet a law)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1524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law: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influencing the Congress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38400" y="19812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581400" y="4648200"/>
            <a:ext cx="1752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PRESIDENT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495800" y="19812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SENATE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81000" y="3124200"/>
            <a:ext cx="2438400" cy="10668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bills are introduced in each house of congress: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5943600" y="3124200"/>
            <a:ext cx="2971800" cy="1905000"/>
          </a:xfrm>
          <a:prstGeom prst="round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both House &amp; Senate vote yes on the same bill it is sent to the President who can sign it or veto it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1524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law: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influencing the Congress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38400" y="19812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581400" y="4648200"/>
            <a:ext cx="1752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PRESIDENT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495800" y="19812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SENATE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0" y="152400"/>
            <a:ext cx="2438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bills are introduced in each house of congress: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295400" y="2590800"/>
            <a:ext cx="7086600" cy="19050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questions:</a:t>
            </a:r>
          </a:p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 who writes the laws?</a:t>
            </a:r>
          </a:p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how can citizens influence the law?</a:t>
            </a:r>
          </a:p>
          <a:p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who do the members of Congress represent?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1524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law: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influencing the Congress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38400" y="19812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581400" y="4648200"/>
            <a:ext cx="17526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PRESIDENT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495800" y="1981200"/>
            <a:ext cx="1828800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SENATE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Notched Right Arrow 19"/>
          <p:cNvSpPr/>
          <p:nvPr/>
        </p:nvSpPr>
        <p:spPr>
          <a:xfrm rot="599649">
            <a:off x="152400" y="2362200"/>
            <a:ext cx="1923810" cy="8584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constituents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28600" y="228600"/>
            <a:ext cx="2438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bills are introduced in each house of congress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Left Arrow 29"/>
          <p:cNvSpPr/>
          <p:nvPr/>
        </p:nvSpPr>
        <p:spPr>
          <a:xfrm rot="20923981">
            <a:off x="6308990" y="2570000"/>
            <a:ext cx="22098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lobbyists</a:t>
            </a:r>
            <a:endParaRPr lang="en-US" dirty="0"/>
          </a:p>
        </p:txBody>
      </p:sp>
      <p:sp>
        <p:nvSpPr>
          <p:cNvPr id="12" name="Left Arrow 11"/>
          <p:cNvSpPr/>
          <p:nvPr/>
        </p:nvSpPr>
        <p:spPr>
          <a:xfrm rot="1075020">
            <a:off x="6247548" y="3977185"/>
            <a:ext cx="22098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supporters</a:t>
            </a:r>
            <a:endParaRPr lang="en-US" dirty="0"/>
          </a:p>
        </p:txBody>
      </p:sp>
      <p:sp>
        <p:nvSpPr>
          <p:cNvPr id="14" name="Notched Right Arrow 13"/>
          <p:cNvSpPr/>
          <p:nvPr/>
        </p:nvSpPr>
        <p:spPr>
          <a:xfrm rot="20691812">
            <a:off x="304800" y="3810000"/>
            <a:ext cx="1923810" cy="8584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voters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Down Arrow 14"/>
          <p:cNvSpPr/>
          <p:nvPr/>
        </p:nvSpPr>
        <p:spPr>
          <a:xfrm rot="7663091">
            <a:off x="6062178" y="2452767"/>
            <a:ext cx="1352244" cy="503663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political parties!!</a:t>
            </a:r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 rot="19393132">
            <a:off x="-178076" y="4200799"/>
            <a:ext cx="4297105" cy="134290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Congressional Staffers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600200" y="1371600"/>
            <a:ext cx="579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influences the Congress &amp; the President?</a:t>
            </a:r>
            <a:endParaRPr lang="en-US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3" grpId="0" animBg="1"/>
      <p:bldP spid="30" grpId="0" animBg="1"/>
      <p:bldP spid="12" grpId="0" animBg="1"/>
      <p:bldP spid="14" grpId="0" animBg="1"/>
      <p:bldP spid="15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1524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law: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influencing the Congress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Notched Right Arrow 19"/>
          <p:cNvSpPr/>
          <p:nvPr/>
        </p:nvSpPr>
        <p:spPr>
          <a:xfrm rot="599649">
            <a:off x="152400" y="2362200"/>
            <a:ext cx="1923810" cy="8584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constituents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Left Arrow 29"/>
          <p:cNvSpPr/>
          <p:nvPr/>
        </p:nvSpPr>
        <p:spPr>
          <a:xfrm rot="20923981">
            <a:off x="6308990" y="2570000"/>
            <a:ext cx="22098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lobbyists</a:t>
            </a:r>
            <a:endParaRPr lang="en-US" dirty="0"/>
          </a:p>
        </p:txBody>
      </p:sp>
      <p:sp>
        <p:nvSpPr>
          <p:cNvPr id="12" name="Left Arrow 11"/>
          <p:cNvSpPr/>
          <p:nvPr/>
        </p:nvSpPr>
        <p:spPr>
          <a:xfrm rot="1075020">
            <a:off x="6247548" y="3977185"/>
            <a:ext cx="22098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supporters</a:t>
            </a:r>
            <a:endParaRPr lang="en-US" dirty="0"/>
          </a:p>
        </p:txBody>
      </p:sp>
      <p:sp>
        <p:nvSpPr>
          <p:cNvPr id="14" name="Notched Right Arrow 13"/>
          <p:cNvSpPr/>
          <p:nvPr/>
        </p:nvSpPr>
        <p:spPr>
          <a:xfrm rot="20691812">
            <a:off x="304800" y="3810000"/>
            <a:ext cx="1923810" cy="8584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voters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Down Arrow 14"/>
          <p:cNvSpPr/>
          <p:nvPr/>
        </p:nvSpPr>
        <p:spPr>
          <a:xfrm rot="7663091">
            <a:off x="5844376" y="2605167"/>
            <a:ext cx="1352244" cy="503663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political parties!!</a:t>
            </a:r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 rot="19393132">
            <a:off x="-25676" y="4362292"/>
            <a:ext cx="4297105" cy="134290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Congressional Staffers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28800" y="1447800"/>
            <a:ext cx="586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each of these “inputs” function?</a:t>
            </a:r>
            <a:endParaRPr lang="en-US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152400"/>
            <a:ext cx="7772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law:</a:t>
            </a:r>
          </a:p>
          <a:p>
            <a:pPr algn="ctr"/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influencing the Congress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Notched Right Arrow 19"/>
          <p:cNvSpPr/>
          <p:nvPr/>
        </p:nvSpPr>
        <p:spPr>
          <a:xfrm rot="599649">
            <a:off x="152400" y="2362200"/>
            <a:ext cx="1923810" cy="8584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constituents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Left Arrow 29"/>
          <p:cNvSpPr/>
          <p:nvPr/>
        </p:nvSpPr>
        <p:spPr>
          <a:xfrm rot="20923981">
            <a:off x="6308990" y="2570000"/>
            <a:ext cx="22098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lobbyists</a:t>
            </a:r>
            <a:endParaRPr lang="en-US" dirty="0"/>
          </a:p>
        </p:txBody>
      </p:sp>
      <p:sp>
        <p:nvSpPr>
          <p:cNvPr id="12" name="Left Arrow 11"/>
          <p:cNvSpPr/>
          <p:nvPr/>
        </p:nvSpPr>
        <p:spPr>
          <a:xfrm rot="1075020">
            <a:off x="6247548" y="3977185"/>
            <a:ext cx="2209800" cy="838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supporters</a:t>
            </a:r>
            <a:endParaRPr lang="en-US" dirty="0"/>
          </a:p>
        </p:txBody>
      </p:sp>
      <p:sp>
        <p:nvSpPr>
          <p:cNvPr id="14" name="Notched Right Arrow 13"/>
          <p:cNvSpPr/>
          <p:nvPr/>
        </p:nvSpPr>
        <p:spPr>
          <a:xfrm rot="20691812">
            <a:off x="304800" y="3810000"/>
            <a:ext cx="1923810" cy="85846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voters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Down Arrow 14"/>
          <p:cNvSpPr/>
          <p:nvPr/>
        </p:nvSpPr>
        <p:spPr>
          <a:xfrm rot="7663091">
            <a:off x="5844376" y="2605167"/>
            <a:ext cx="1352244" cy="5036632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/>
              <a:t>political parties!!</a:t>
            </a:r>
            <a:endParaRPr lang="en-US" dirty="0"/>
          </a:p>
        </p:txBody>
      </p:sp>
      <p:sp>
        <p:nvSpPr>
          <p:cNvPr id="17" name="Right Arrow 16"/>
          <p:cNvSpPr/>
          <p:nvPr/>
        </p:nvSpPr>
        <p:spPr>
          <a:xfrm rot="19393132">
            <a:off x="-25676" y="4362292"/>
            <a:ext cx="4297105" cy="1342908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Congressional Staffers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828800" y="1447800"/>
            <a:ext cx="586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each of these “inputs” function?</a:t>
            </a:r>
            <a:endParaRPr lang="en-US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mlb\AppData\Local\Microsoft\Internet Explorer\temporary internet files_mlb\Temporary Internet Files\Content.IE5\9UZF71LV\MCj043474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457200"/>
            <a:ext cx="1905000" cy="1905000"/>
          </a:xfrm>
          <a:prstGeom prst="rect">
            <a:avLst/>
          </a:prstGeom>
          <a:noFill/>
        </p:spPr>
      </p:pic>
      <p:pic>
        <p:nvPicPr>
          <p:cNvPr id="1028" name="Picture 4" descr="C:\Users\mlb\AppData\Local\Microsoft\Internet Explorer\temporary internet files_mlb\Temporary Internet Files\Content.IE5\PQH02OUD\MPj0384726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4114800"/>
            <a:ext cx="2434021" cy="2420112"/>
          </a:xfrm>
          <a:prstGeom prst="rect">
            <a:avLst/>
          </a:prstGeom>
          <a:noFill/>
        </p:spPr>
      </p:pic>
      <p:pic>
        <p:nvPicPr>
          <p:cNvPr id="1030" name="Picture 6" descr="C:\Users\mlb\AppData\Local\Microsoft\Internet Explorer\temporary internet files_mlb\Temporary Internet Files\Content.IE5\3NR7W1EF\MCj0078762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685800"/>
            <a:ext cx="1666252" cy="1924050"/>
          </a:xfrm>
          <a:prstGeom prst="rect">
            <a:avLst/>
          </a:prstGeom>
          <a:noFill/>
        </p:spPr>
      </p:pic>
      <p:pic>
        <p:nvPicPr>
          <p:cNvPr id="1031" name="Picture 7" descr="C:\Users\mlb\AppData\Local\Microsoft\Internet Explorer\temporary internet files_mlb\Temporary Internet Files\Content.IE5\APK6NWJS\MCj0301390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2514600"/>
            <a:ext cx="1832458" cy="1134770"/>
          </a:xfrm>
          <a:prstGeom prst="rect">
            <a:avLst/>
          </a:prstGeom>
          <a:noFill/>
        </p:spPr>
      </p:pic>
      <p:pic>
        <p:nvPicPr>
          <p:cNvPr id="1033" name="Picture 9" descr="C:\Users\mlb\AppData\Local\Microsoft\Internet Explorer\temporary internet files_mlb\Temporary Internet Files\Content.IE5\9UZF71LV\MCj03013660000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43400" y="1371600"/>
            <a:ext cx="1198778" cy="1830629"/>
          </a:xfrm>
          <a:prstGeom prst="rect">
            <a:avLst/>
          </a:prstGeom>
          <a:noFill/>
        </p:spPr>
      </p:pic>
      <p:pic>
        <p:nvPicPr>
          <p:cNvPr id="1034" name="Picture 10" descr="C:\Users\mlb\AppData\Local\Microsoft\Internet Explorer\temporary internet files_mlb\Temporary Internet Files\Content.IE5\PQH02OUD\MCj0426062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48200" y="3429000"/>
            <a:ext cx="1857375" cy="1790700"/>
          </a:xfrm>
          <a:prstGeom prst="rect">
            <a:avLst/>
          </a:prstGeom>
          <a:noFill/>
        </p:spPr>
      </p:pic>
      <p:pic>
        <p:nvPicPr>
          <p:cNvPr id="1035" name="Picture 11" descr="C:\Users\mlb\AppData\Local\Microsoft\Internet Explorer\temporary internet files_mlb\Temporary Internet Files\Content.IE5\3NR7W1EF\MCj02411550000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38800" y="5029200"/>
            <a:ext cx="907085" cy="907999"/>
          </a:xfrm>
          <a:prstGeom prst="rect">
            <a:avLst/>
          </a:prstGeom>
          <a:noFill/>
        </p:spPr>
      </p:pic>
      <p:pic>
        <p:nvPicPr>
          <p:cNvPr id="1036" name="Picture 12" descr="C:\Users\mlb\AppData\Local\Microsoft\Internet Explorer\temporary internet files_mlb\Temporary Internet Files\Content.IE5\APK6NWJS\MCj02411530000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52800" y="5029200"/>
            <a:ext cx="907085" cy="90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8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0"/>
            <a:ext cx="8001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 Questions for  Opportunity Scholars Rally 9/30/09</a:t>
            </a:r>
          </a:p>
          <a:p>
            <a:endParaRPr lang="en-U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2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Congressional Staffers</a:t>
            </a:r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How can we fix this situation?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Do congressmen really read the bills?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Have you ever changed the wording of a bill to suit your personal beliefs?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What are your exact duties?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How does it feel to possess so much power?  How does it feel to be so important?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Why do you change bills for no good reason? 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Why does Congress want to take away School Choice just because students can't afford it?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How do you respond to lobbyists?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Why can't I talk to you, instead of just lobbyists?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In what ways do you help the community/ country?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How do you prepare your legislators to know everything about a bill that he/she has to vote </a:t>
            </a:r>
            <a:r>
              <a:rPr lang="en-US" sz="2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on?a</a:t>
            </a:r>
            <a:endParaRPr lang="en-US" sz="2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Are laws as hard to get rid of as they are to pass, or is it harder?</a:t>
            </a:r>
          </a:p>
          <a:p>
            <a:r>
              <a:rPr lang="en-US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Do congressmen really care about public opinion?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37835</TotalTime>
  <Words>628</Words>
  <Application>Microsoft Office PowerPoint</Application>
  <PresentationFormat>On-screen Show (4:3)</PresentationFormat>
  <Paragraphs>116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mlb</dc:creator>
  <cp:lastModifiedBy>Bromley</cp:lastModifiedBy>
  <cp:revision>1968</cp:revision>
  <dcterms:created xsi:type="dcterms:W3CDTF">2008-03-04T18:17:36Z</dcterms:created>
  <dcterms:modified xsi:type="dcterms:W3CDTF">2009-10-01T18:52:50Z</dcterms:modified>
</cp:coreProperties>
</file>