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87" r:id="rId2"/>
    <p:sldId id="288" r:id="rId3"/>
    <p:sldId id="292" r:id="rId4"/>
    <p:sldId id="293" r:id="rId5"/>
    <p:sldId id="289" r:id="rId6"/>
    <p:sldId id="297" r:id="rId7"/>
    <p:sldId id="298" r:id="rId8"/>
    <p:sldId id="299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0891" autoAdjust="0"/>
  </p:normalViewPr>
  <p:slideViewPr>
    <p:cSldViewPr>
      <p:cViewPr varScale="1">
        <p:scale>
          <a:sx n="71" d="100"/>
          <a:sy n="71" d="100"/>
        </p:scale>
        <p:origin x="-7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19E50-B298-483C-92F9-15F42F2F596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1DA30-037C-49DC-8A94-ECFD90B12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816CBE-46C2-4E00-817A-F4E3F5D54C91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1524000"/>
            <a:ext cx="693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Federalist Argument</a:t>
            </a:r>
          </a:p>
          <a:p>
            <a:pPr algn="ctr"/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24000" y="2895600"/>
            <a:ext cx="5715000" cy="32766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Madison’s logic: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* remove faction and you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REMOVE LIBERTY!!</a:t>
            </a:r>
            <a:endParaRPr lang="en-US" sz="2400" b="1" i="1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mlb\AppData\Local\Microsoft\Internet Explorer\temporary internet files_mlb\Temporary Internet Files\Content.IE5\9UZF71LV\MPj044464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"/>
            <a:ext cx="2236047" cy="2895600"/>
          </a:xfrm>
          <a:prstGeom prst="rect">
            <a:avLst/>
          </a:prstGeom>
          <a:noFill/>
        </p:spPr>
      </p:pic>
      <p:sp>
        <p:nvSpPr>
          <p:cNvPr id="5" name="&quot;No&quot; Symbol 4"/>
          <p:cNvSpPr/>
          <p:nvPr/>
        </p:nvSpPr>
        <p:spPr>
          <a:xfrm>
            <a:off x="990600" y="914400"/>
            <a:ext cx="2590800" cy="25908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GOOD!!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lb\AppData\Local\Microsoft\Internet Explorer\temporary internet files_mlb\Temporary Internet Files\Content.IE5\9UZF71LV\MPj044464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"/>
            <a:ext cx="2236047" cy="2895600"/>
          </a:xfrm>
          <a:prstGeom prst="rect">
            <a:avLst/>
          </a:prstGeom>
          <a:noFill/>
        </p:spPr>
      </p:pic>
      <p:sp>
        <p:nvSpPr>
          <p:cNvPr id="5" name="&quot;No&quot; Symbol 4"/>
          <p:cNvSpPr/>
          <p:nvPr/>
        </p:nvSpPr>
        <p:spPr>
          <a:xfrm>
            <a:off x="990600" y="914400"/>
            <a:ext cx="2590800" cy="25908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GOOD!!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95600" y="3200400"/>
            <a:ext cx="4648200" cy="21336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Madison’s logic: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* destroying liberty is NOT AN OPTION!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So faction must be allowed...</a:t>
            </a:r>
            <a:endParaRPr lang="en-US" sz="24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lb\AppData\Local\Microsoft\Internet Explorer\temporary internet files_mlb\Temporary Internet Files\Content.IE5\9UZF71LV\MPj044464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"/>
            <a:ext cx="2236047" cy="2895600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2895600" y="3200400"/>
            <a:ext cx="4648200" cy="21336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Madison’s logic: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* allow faction... 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but control it!</a:t>
            </a:r>
            <a:endParaRPr lang="en-US" sz="24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lb\AppData\Local\Microsoft\Internet Explorer\temporary internet files_mlb\Temporary Internet Files\Content.IE5\9UZF71LV\MPj044464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"/>
            <a:ext cx="2236047" cy="2895600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1752600" y="2438400"/>
            <a:ext cx="6248400" cy="36576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Madison’s logic: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* let factions compete with one another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* regulate factions through REPRESENTATIVE GOVERNMENT</a:t>
            </a:r>
          </a:p>
          <a:p>
            <a:pPr algn="ctr"/>
            <a:endParaRPr lang="en-US" sz="2400" b="1" i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* limit the amount of POWER any faction can have through...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endParaRPr lang="en-US" sz="24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lb\AppData\Local\Microsoft\Internet Explorer\temporary internet files_mlb\Temporary Internet Files\Content.IE5\9UZF71LV\MPj044464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"/>
            <a:ext cx="2236047" cy="2895600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1752600" y="2438400"/>
            <a:ext cx="6248400" cy="36576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CHECKS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&amp; 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BALANCES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endParaRPr lang="en-US" sz="24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lb\AppData\Local\Microsoft\Internet Explorer\temporary internet files_mlb\Temporary Internet Files\Content.IE5\9UZF71LV\MPj044464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"/>
            <a:ext cx="2236047" cy="2895600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1752600" y="2438400"/>
            <a:ext cx="6248400" cy="36576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LIMITED GOVERNMENT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DIVIDED GOVERNMENT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SEPARATION OF POWERS</a:t>
            </a:r>
          </a:p>
          <a:p>
            <a:pPr algn="ctr"/>
            <a:endParaRPr lang="en-US" sz="24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lb\AppData\Local\Microsoft\Internet Explorer\temporary internet files_mlb\Temporary Internet Files\Content.IE5\9UZF71LV\MPj044464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"/>
            <a:ext cx="2236047" cy="2895600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1752600" y="2438400"/>
            <a:ext cx="6248400" cy="40386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and...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Factions in a LARGE republic would have less ability to take over than in a SMALL republic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BIG Republic = many factions that compete with one other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SMALL Republic = easier for a faction to take over.</a:t>
            </a:r>
            <a:endParaRPr lang="en-US" sz="24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1905000"/>
            <a:ext cx="6858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MADISON’S ARGUMENT:</a:t>
            </a:r>
          </a:p>
          <a:p>
            <a:pPr algn="ctr"/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pluralistic, open society can and will work better than a closed, homogenous 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81000" y="990600"/>
            <a:ext cx="2667000" cy="2057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6096000" y="4038600"/>
            <a:ext cx="2819400" cy="2286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interests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5105400"/>
            <a:ext cx="4267200" cy="14478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faction is a group that has interests different to or opposed to others in society</a:t>
            </a:r>
            <a:endParaRPr lang="en-US" sz="2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rved Right Arrow 7"/>
          <p:cNvSpPr/>
          <p:nvPr/>
        </p:nvSpPr>
        <p:spPr>
          <a:xfrm>
            <a:off x="685800" y="4114800"/>
            <a:ext cx="2209800" cy="2286000"/>
          </a:xfrm>
          <a:prstGeom prst="curvedRightArrow">
            <a:avLst/>
          </a:prstGeom>
          <a:solidFill>
            <a:schemeClr val="accent1">
              <a:lumMod val="50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leads to...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Left-Right Arrow Callout 8"/>
          <p:cNvSpPr/>
          <p:nvPr/>
        </p:nvSpPr>
        <p:spPr>
          <a:xfrm>
            <a:off x="3505200" y="4724400"/>
            <a:ext cx="4572000" cy="1752600"/>
          </a:xfrm>
          <a:prstGeom prst="leftRight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disagreement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disunity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abuse &amp; violence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8382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solution?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 descr="question_shadow-figure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7600" y="3886200"/>
            <a:ext cx="771525" cy="1847850"/>
          </a:xfrm>
          <a:prstGeom prst="rect">
            <a:avLst/>
          </a:prstGeom>
        </p:spPr>
      </p:pic>
      <p:pic>
        <p:nvPicPr>
          <p:cNvPr id="1026" name="Picture 2" descr="C:\Users\mlb\AppData\Local\Microsoft\Internet Explorer\temporary internet files_mlb\Temporary Internet Files\Content.IE5\PQH02OUD\MCj0234237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667000"/>
            <a:ext cx="3302074" cy="275979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143000" y="56388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Squash it!!</a:t>
            </a:r>
            <a:endParaRPr lang="en-US" b="1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762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history,  people have resolved their differences through violence....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mlb\AppData\Local\Microsoft\Internet Explorer\temporary internet files_mlb\Temporary Internet Files\Content.IE5\APK6NWJS\MCj014951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038600"/>
            <a:ext cx="3171731" cy="2216590"/>
          </a:xfrm>
          <a:prstGeom prst="rect">
            <a:avLst/>
          </a:prstGeom>
          <a:noFill/>
        </p:spPr>
      </p:pic>
      <p:pic>
        <p:nvPicPr>
          <p:cNvPr id="2052" name="Picture 4" descr="C:\Users\mlb\AppData\Local\Microsoft\Internet Explorer\temporary internet files_mlb\Temporary Internet Files\Content.IE5\APK6NWJS\MCj0241057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209800"/>
            <a:ext cx="912571" cy="825703"/>
          </a:xfrm>
          <a:prstGeom prst="rect">
            <a:avLst/>
          </a:prstGeom>
          <a:noFill/>
        </p:spPr>
      </p:pic>
      <p:pic>
        <p:nvPicPr>
          <p:cNvPr id="2053" name="Picture 5" descr="C:\Users\mlb\AppData\Local\Microsoft\Internet Explorer\temporary internet files_mlb\Temporary Internet Files\Content.IE5\9UZF71LV\MCBD08125_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752600"/>
            <a:ext cx="1810512" cy="1740103"/>
          </a:xfrm>
          <a:prstGeom prst="rect">
            <a:avLst/>
          </a:prstGeom>
          <a:noFill/>
        </p:spPr>
      </p:pic>
      <p:pic>
        <p:nvPicPr>
          <p:cNvPr id="2054" name="Picture 6" descr="C:\Users\mlb\AppData\Local\Microsoft\Internet Explorer\temporary internet files_mlb\Temporary Internet Files\Content.IE5\APK6NWJS\MCj0198923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38800" y="3962400"/>
            <a:ext cx="2301089" cy="1990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38400" y="1143000"/>
            <a:ext cx="4267200" cy="14478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 = disunity = bad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38400" y="1143000"/>
            <a:ext cx="4267200" cy="14478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but James Madison &amp; the federalists proposed a NEW WAY of handling faction....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38400" y="1143000"/>
            <a:ext cx="4267200" cy="14478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don’t stop it!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let it go!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5400" y="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Faction &amp; the Federalist Argument</a:t>
            </a:r>
          </a:p>
        </p:txBody>
      </p:sp>
      <p:sp>
        <p:nvSpPr>
          <p:cNvPr id="4" name="Explosion 2 3"/>
          <p:cNvSpPr/>
          <p:nvPr/>
        </p:nvSpPr>
        <p:spPr>
          <a:xfrm>
            <a:off x="2057400" y="1752600"/>
            <a:ext cx="54864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faction!!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24000" y="2895600"/>
            <a:ext cx="5715000" cy="32766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Madison’s logic: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* faction is not bad -- it’s cause is people seeking their own happiness in their own way!</a:t>
            </a: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* total unity, total agreement  is impossible!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8928</TotalTime>
  <Words>376</Words>
  <Application>Microsoft Office PowerPoint</Application>
  <PresentationFormat>On-screen Show (4:3)</PresentationFormat>
  <Paragraphs>110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mlb</dc:creator>
  <cp:lastModifiedBy>Bromley</cp:lastModifiedBy>
  <cp:revision>211</cp:revision>
  <dcterms:created xsi:type="dcterms:W3CDTF">2008-03-04T18:17:36Z</dcterms:created>
  <dcterms:modified xsi:type="dcterms:W3CDTF">2010-01-14T02:05:03Z</dcterms:modified>
</cp:coreProperties>
</file>