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325" r:id="rId2"/>
    <p:sldId id="329" r:id="rId3"/>
    <p:sldId id="330" r:id="rId4"/>
    <p:sldId id="331" r:id="rId5"/>
    <p:sldId id="326" r:id="rId6"/>
    <p:sldId id="327" r:id="rId7"/>
    <p:sldId id="32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2DF1"/>
    <a:srgbClr val="5340DE"/>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79" autoAdjust="0"/>
    <p:restoredTop sz="89300" autoAdjust="0"/>
  </p:normalViewPr>
  <p:slideViewPr>
    <p:cSldViewPr>
      <p:cViewPr varScale="1">
        <p:scale>
          <a:sx n="70" d="100"/>
          <a:sy n="70" d="100"/>
        </p:scale>
        <p:origin x="-157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819E50-B298-483C-92F9-15F42F2F5964}" type="datetimeFigureOut">
              <a:rPr lang="en-US" smtClean="0"/>
              <a:pPr/>
              <a:t>2/7/2012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A1DA30-037C-49DC-8A94-ECFD90B12BB4}" type="slidenum">
              <a:rPr lang="en-US" smtClean="0"/>
              <a:pPr/>
              <a:t>‹#›</a:t>
            </a:fld>
            <a:endParaRPr lang="en-US" dirty="0"/>
          </a:p>
        </p:txBody>
      </p:sp>
    </p:spTree>
    <p:extLst>
      <p:ext uri="{BB962C8B-B14F-4D97-AF65-F5344CB8AC3E}">
        <p14:creationId xmlns:p14="http://schemas.microsoft.com/office/powerpoint/2010/main" val="3762344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6816CBE-46C2-4E00-817A-F4E3F5D54C91}" type="datetimeFigureOut">
              <a:rPr lang="en-US" smtClean="0"/>
              <a:pPr/>
              <a:t>2/7/2012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16CBE-46C2-4E00-817A-F4E3F5D54C91}" type="datetimeFigureOut">
              <a:rPr lang="en-US" smtClean="0"/>
              <a:pPr/>
              <a:t>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16CBE-46C2-4E00-817A-F4E3F5D54C91}" type="datetimeFigureOut">
              <a:rPr lang="en-US" smtClean="0"/>
              <a:pPr/>
              <a:t>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816CBE-46C2-4E00-817A-F4E3F5D54C91}" type="datetimeFigureOut">
              <a:rPr lang="en-US" smtClean="0"/>
              <a:pPr/>
              <a:t>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6816CBE-46C2-4E00-817A-F4E3F5D54C91}" type="datetimeFigureOut">
              <a:rPr lang="en-US" smtClean="0"/>
              <a:pPr/>
              <a:t>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816CBE-46C2-4E00-817A-F4E3F5D54C91}" type="datetimeFigureOut">
              <a:rPr lang="en-US" smtClean="0"/>
              <a:pPr/>
              <a:t>2/7/2012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6816CBE-46C2-4E00-817A-F4E3F5D54C91}" type="datetimeFigureOut">
              <a:rPr lang="en-US" smtClean="0"/>
              <a:pPr/>
              <a:t>2/7/2012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6816CBE-46C2-4E00-817A-F4E3F5D54C91}" type="datetimeFigureOut">
              <a:rPr lang="en-US" smtClean="0"/>
              <a:pPr/>
              <a:t>2/7/2012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16CBE-46C2-4E00-817A-F4E3F5D54C91}" type="datetimeFigureOut">
              <a:rPr lang="en-US" smtClean="0"/>
              <a:pPr/>
              <a:t>2/7/2012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816CBE-46C2-4E00-817A-F4E3F5D54C91}" type="datetimeFigureOut">
              <a:rPr lang="en-US" smtClean="0"/>
              <a:pPr/>
              <a:t>2/7/2012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793D58-503C-4C26-ACEF-97E15D091BF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6816CBE-46C2-4E00-817A-F4E3F5D54C91}" type="datetimeFigureOut">
              <a:rPr lang="en-US" smtClean="0"/>
              <a:pPr/>
              <a:t>2/7/2012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A793D58-503C-4C26-ACEF-97E15D091BF5}"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6816CBE-46C2-4E00-817A-F4E3F5D54C91}" type="datetimeFigureOut">
              <a:rPr lang="en-US" smtClean="0"/>
              <a:pPr/>
              <a:t>2/7/2012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A793D58-503C-4C26-ACEF-97E15D091BF5}"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people-press.org/trust/"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9200" y="0"/>
            <a:ext cx="6781800" cy="5509200"/>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Political Efficacy</a:t>
            </a:r>
          </a:p>
          <a:p>
            <a:endParaRPr lang="en-US" sz="2400" i="1" dirty="0" smtClean="0">
              <a:effectLst>
                <a:outerShdw blurRad="38100" dist="38100" dir="2700000" algn="tl">
                  <a:srgbClr val="000000">
                    <a:alpha val="43137"/>
                  </a:srgbClr>
                </a:outerShdw>
              </a:effectLst>
            </a:endParaRPr>
          </a:p>
          <a:p>
            <a:endParaRPr lang="en-US" sz="2400" i="1" dirty="0" smtClean="0">
              <a:effectLst>
                <a:outerShdw blurRad="38100" dist="38100" dir="2700000" algn="tl">
                  <a:srgbClr val="000000">
                    <a:alpha val="43137"/>
                  </a:srgbClr>
                </a:outerShdw>
              </a:effectLst>
            </a:endParaRPr>
          </a:p>
          <a:p>
            <a:r>
              <a:rPr lang="en-US" sz="2000" i="1" dirty="0" smtClean="0">
                <a:effectLst>
                  <a:outerShdw blurRad="38100" dist="38100" dir="2700000" algn="tl">
                    <a:srgbClr val="000000">
                      <a:alpha val="43137"/>
                    </a:srgbClr>
                  </a:outerShdw>
                </a:effectLst>
              </a:rPr>
              <a:t>= a measure of citizen faith, trust, understanding, and participation in government, and the ability of government to engage the citizens and meet their needs</a:t>
            </a:r>
          </a:p>
          <a:p>
            <a:endParaRPr lang="en-US" sz="2400" dirty="0" smtClean="0">
              <a:effectLst>
                <a:outerShdw blurRad="38100" dist="38100" dir="2700000" algn="tl">
                  <a:srgbClr val="000000">
                    <a:alpha val="43137"/>
                  </a:srgbClr>
                </a:outerShdw>
              </a:effectLst>
            </a:endParaRPr>
          </a:p>
          <a:p>
            <a:endParaRPr lang="en-US" sz="2400" dirty="0" smtClean="0">
              <a:effectLst>
                <a:outerShdw blurRad="38100" dist="38100" dir="2700000" algn="tl">
                  <a:srgbClr val="000000">
                    <a:alpha val="43137"/>
                  </a:srgbClr>
                </a:outerShdw>
              </a:effectLst>
            </a:endParaRPr>
          </a:p>
          <a:p>
            <a:r>
              <a:rPr lang="en-US" sz="2400" u="sng" dirty="0" smtClean="0">
                <a:effectLst>
                  <a:outerShdw blurRad="38100" dist="38100" dir="2700000" algn="tl">
                    <a:srgbClr val="000000">
                      <a:alpha val="43137"/>
                    </a:srgbClr>
                  </a:outerShdw>
                </a:effectLst>
              </a:rPr>
              <a:t>External Efficacy</a:t>
            </a:r>
            <a:r>
              <a:rPr lang="en-US" sz="2400" dirty="0" smtClean="0">
                <a:effectLst>
                  <a:outerShdw blurRad="38100" dist="38100" dir="2700000" algn="tl">
                    <a:srgbClr val="000000">
                      <a:alpha val="43137"/>
                    </a:srgbClr>
                  </a:outerShdw>
                </a:effectLst>
              </a:rPr>
              <a:t>: </a:t>
            </a:r>
            <a:r>
              <a:rPr lang="en-US" sz="2400" i="1" dirty="0" smtClean="0">
                <a:effectLst>
                  <a:outerShdw blurRad="38100" dist="38100" dir="2700000" algn="tl">
                    <a:srgbClr val="000000">
                      <a:alpha val="43137"/>
                    </a:srgbClr>
                  </a:outerShdw>
                </a:effectLst>
              </a:rPr>
              <a:t>the political system serves the needs of the people and maintains social order</a:t>
            </a:r>
          </a:p>
          <a:p>
            <a:endParaRPr lang="en-US" sz="2400" dirty="0" smtClean="0">
              <a:effectLst>
                <a:outerShdw blurRad="38100" dist="38100" dir="2700000" algn="tl">
                  <a:srgbClr val="000000">
                    <a:alpha val="43137"/>
                  </a:srgbClr>
                </a:outerShdw>
              </a:effectLst>
            </a:endParaRPr>
          </a:p>
          <a:p>
            <a:r>
              <a:rPr lang="en-US" sz="2400" u="sng" dirty="0" smtClean="0">
                <a:effectLst>
                  <a:outerShdw blurRad="38100" dist="38100" dir="2700000" algn="tl">
                    <a:srgbClr val="000000">
                      <a:alpha val="43137"/>
                    </a:srgbClr>
                  </a:outerShdw>
                </a:effectLst>
              </a:rPr>
              <a:t>Internal Efficacy</a:t>
            </a:r>
            <a:r>
              <a:rPr lang="en-US" sz="2400" dirty="0" smtClean="0">
                <a:effectLst>
                  <a:outerShdw blurRad="38100" dist="38100" dir="2700000" algn="tl">
                    <a:srgbClr val="000000">
                      <a:alpha val="43137"/>
                    </a:srgbClr>
                  </a:outerShdw>
                </a:effectLst>
              </a:rPr>
              <a:t>: </a:t>
            </a:r>
            <a:r>
              <a:rPr lang="en-US" sz="2400" i="1" dirty="0" smtClean="0">
                <a:effectLst>
                  <a:outerShdw blurRad="38100" dist="38100" dir="2700000" algn="tl">
                    <a:srgbClr val="000000">
                      <a:alpha val="43137"/>
                    </a:srgbClr>
                  </a:outerShdw>
                </a:effectLst>
              </a:rPr>
              <a:t>the people feel as if they have a say or can participate in the political system</a:t>
            </a:r>
          </a:p>
          <a:p>
            <a:endParaRPr lang="en-US" sz="2400" dirty="0" smtClean="0">
              <a:effectLst>
                <a:outerShdw blurRad="38100" dist="38100" dir="2700000" algn="tl">
                  <a:srgbClr val="000000">
                    <a:alpha val="43137"/>
                  </a:srgbClr>
                </a:outerShdw>
              </a:effectLst>
            </a:endParaRPr>
          </a:p>
          <a:p>
            <a:endParaRPr lang="en-US" sz="2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linds(horizont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blinds(horizontal)">
                                      <p:cBhvr>
                                        <p:cTn id="17" dur="500"/>
                                        <p:tgtEl>
                                          <p:spTgt spid="5">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Effect transition="in" filter="blinds(horizontal)">
                                      <p:cBhvr>
                                        <p:cTn id="2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9200" y="0"/>
            <a:ext cx="6781800" cy="1261884"/>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Political Efficacy</a:t>
            </a:r>
          </a:p>
          <a:p>
            <a:endParaRPr lang="en-US" sz="2400" dirty="0" smtClean="0">
              <a:effectLst>
                <a:outerShdw blurRad="38100" dist="38100" dir="2700000" algn="tl">
                  <a:srgbClr val="000000">
                    <a:alpha val="43137"/>
                  </a:srgbClr>
                </a:outerShdw>
              </a:effectLst>
            </a:endParaRPr>
          </a:p>
          <a:p>
            <a:endParaRPr lang="en-US" sz="2400" dirty="0">
              <a:effectLst>
                <a:outerShdw blurRad="38100" dist="38100" dir="2700000" algn="tl">
                  <a:srgbClr val="000000">
                    <a:alpha val="43137"/>
                  </a:srgbClr>
                </a:outerShdw>
              </a:effectLst>
            </a:endParaRPr>
          </a:p>
        </p:txBody>
      </p:sp>
      <p:sp>
        <p:nvSpPr>
          <p:cNvPr id="3" name="Rounded Rectangle 2"/>
          <p:cNvSpPr/>
          <p:nvPr/>
        </p:nvSpPr>
        <p:spPr>
          <a:xfrm>
            <a:off x="3429000" y="914400"/>
            <a:ext cx="22860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rPr>
              <a:t>Government</a:t>
            </a:r>
            <a:endParaRPr lang="en-US" sz="2800" dirty="0">
              <a:effectLst>
                <a:outerShdw blurRad="38100" dist="38100" dir="2700000" algn="tl">
                  <a:srgbClr val="000000">
                    <a:alpha val="43137"/>
                  </a:srgbClr>
                </a:outerShdw>
              </a:effectLst>
            </a:endParaRPr>
          </a:p>
        </p:txBody>
      </p:sp>
      <p:sp>
        <p:nvSpPr>
          <p:cNvPr id="4" name="Rounded Rectangle 3"/>
          <p:cNvSpPr/>
          <p:nvPr/>
        </p:nvSpPr>
        <p:spPr>
          <a:xfrm>
            <a:off x="685800" y="4953000"/>
            <a:ext cx="22860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rPr>
              <a:t>External</a:t>
            </a:r>
          </a:p>
          <a:p>
            <a:pPr algn="ctr"/>
            <a:r>
              <a:rPr lang="en-US" sz="2800" dirty="0" smtClean="0">
                <a:effectLst>
                  <a:outerShdw blurRad="38100" dist="38100" dir="2700000" algn="tl">
                    <a:srgbClr val="000000">
                      <a:alpha val="43137"/>
                    </a:srgbClr>
                  </a:outerShdw>
                </a:effectLst>
              </a:rPr>
              <a:t>Efficacy</a:t>
            </a:r>
            <a:endParaRPr lang="en-US" sz="2800" dirty="0">
              <a:effectLst>
                <a:outerShdw blurRad="38100" dist="38100" dir="2700000" algn="tl">
                  <a:srgbClr val="000000">
                    <a:alpha val="43137"/>
                  </a:srgbClr>
                </a:outerShdw>
              </a:effectLst>
            </a:endParaRPr>
          </a:p>
        </p:txBody>
      </p:sp>
      <p:sp>
        <p:nvSpPr>
          <p:cNvPr id="6" name="Rounded Rectangle 5"/>
          <p:cNvSpPr/>
          <p:nvPr/>
        </p:nvSpPr>
        <p:spPr>
          <a:xfrm>
            <a:off x="6172200" y="4953000"/>
            <a:ext cx="22860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rPr>
              <a:t>Internal</a:t>
            </a:r>
          </a:p>
          <a:p>
            <a:pPr algn="ctr"/>
            <a:r>
              <a:rPr lang="en-US" sz="2800" dirty="0" smtClean="0">
                <a:effectLst>
                  <a:outerShdw blurRad="38100" dist="38100" dir="2700000" algn="tl">
                    <a:srgbClr val="000000">
                      <a:alpha val="43137"/>
                    </a:srgbClr>
                  </a:outerShdw>
                </a:effectLst>
              </a:rPr>
              <a:t>Efficacy</a:t>
            </a:r>
          </a:p>
        </p:txBody>
      </p:sp>
      <p:sp>
        <p:nvSpPr>
          <p:cNvPr id="8" name="Down Arrow 7"/>
          <p:cNvSpPr/>
          <p:nvPr/>
        </p:nvSpPr>
        <p:spPr>
          <a:xfrm rot="2309446">
            <a:off x="1776463" y="2016837"/>
            <a:ext cx="1707904" cy="2868751"/>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b="1" dirty="0" smtClean="0">
                <a:effectLst>
                  <a:outerShdw blurRad="38100" dist="38100" dir="2700000" algn="tl">
                    <a:srgbClr val="000000">
                      <a:alpha val="43137"/>
                    </a:srgbClr>
                  </a:outerShdw>
                </a:effectLst>
              </a:rPr>
              <a:t>government  delivers citizen needs</a:t>
            </a:r>
            <a:endParaRPr lang="en-US" sz="2000" b="1" dirty="0">
              <a:effectLst>
                <a:outerShdw blurRad="38100" dist="38100" dir="2700000" algn="tl">
                  <a:srgbClr val="000000">
                    <a:alpha val="43137"/>
                  </a:srgbClr>
                </a:outerShdw>
              </a:effectLst>
            </a:endParaRPr>
          </a:p>
        </p:txBody>
      </p:sp>
      <p:sp>
        <p:nvSpPr>
          <p:cNvPr id="9" name="Down Arrow 8"/>
          <p:cNvSpPr/>
          <p:nvPr/>
        </p:nvSpPr>
        <p:spPr>
          <a:xfrm rot="8521483">
            <a:off x="5508649" y="1986449"/>
            <a:ext cx="1800335" cy="2868751"/>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b="1" dirty="0" smtClean="0">
                <a:effectLst>
                  <a:outerShdw blurRad="38100" dist="38100" dir="2700000" algn="tl">
                    <a:srgbClr val="000000">
                      <a:alpha val="43137"/>
                    </a:srgbClr>
                  </a:outerShdw>
                </a:effectLst>
              </a:rPr>
              <a:t>government  responds to </a:t>
            </a:r>
          </a:p>
          <a:p>
            <a:pPr algn="ctr"/>
            <a:r>
              <a:rPr lang="en-US" sz="2000" b="1" dirty="0" smtClean="0">
                <a:effectLst>
                  <a:outerShdw blurRad="38100" dist="38100" dir="2700000" algn="tl">
                    <a:srgbClr val="000000">
                      <a:alpha val="43137"/>
                    </a:srgbClr>
                  </a:outerShdw>
                </a:effectLst>
              </a:rPr>
              <a:t>citizen input</a:t>
            </a:r>
            <a:endParaRPr lang="en-US" sz="20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own Arrow 13"/>
          <p:cNvSpPr/>
          <p:nvPr/>
        </p:nvSpPr>
        <p:spPr>
          <a:xfrm rot="8521483">
            <a:off x="5508649" y="1986449"/>
            <a:ext cx="1800335" cy="2868751"/>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b="1" dirty="0" smtClean="0">
                <a:effectLst>
                  <a:outerShdw blurRad="38100" dist="38100" dir="2700000" algn="tl">
                    <a:srgbClr val="000000">
                      <a:alpha val="43137"/>
                    </a:srgbClr>
                  </a:outerShdw>
                </a:effectLst>
              </a:rPr>
              <a:t>government  responds to </a:t>
            </a:r>
          </a:p>
          <a:p>
            <a:pPr algn="ctr"/>
            <a:r>
              <a:rPr lang="en-US" sz="2000" b="1" dirty="0" smtClean="0">
                <a:effectLst>
                  <a:outerShdw blurRad="38100" dist="38100" dir="2700000" algn="tl">
                    <a:srgbClr val="000000">
                      <a:alpha val="43137"/>
                    </a:srgbClr>
                  </a:outerShdw>
                </a:effectLst>
              </a:rPr>
              <a:t>citizen input</a:t>
            </a:r>
            <a:endParaRPr lang="en-US" sz="2000" b="1" dirty="0">
              <a:effectLst>
                <a:outerShdw blurRad="38100" dist="38100" dir="2700000" algn="tl">
                  <a:srgbClr val="000000">
                    <a:alpha val="43137"/>
                  </a:srgbClr>
                </a:outerShdw>
              </a:effectLst>
            </a:endParaRPr>
          </a:p>
        </p:txBody>
      </p:sp>
      <p:sp>
        <p:nvSpPr>
          <p:cNvPr id="5" name="TextBox 4"/>
          <p:cNvSpPr txBox="1"/>
          <p:nvPr/>
        </p:nvSpPr>
        <p:spPr>
          <a:xfrm>
            <a:off x="1219200" y="0"/>
            <a:ext cx="6781800" cy="1261884"/>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Political Efficacy</a:t>
            </a:r>
          </a:p>
          <a:p>
            <a:endParaRPr lang="en-US" sz="2400" dirty="0" smtClean="0">
              <a:effectLst>
                <a:outerShdw blurRad="38100" dist="38100" dir="2700000" algn="tl">
                  <a:srgbClr val="000000">
                    <a:alpha val="43137"/>
                  </a:srgbClr>
                </a:outerShdw>
              </a:effectLst>
            </a:endParaRPr>
          </a:p>
          <a:p>
            <a:endParaRPr lang="en-US" sz="2400" dirty="0">
              <a:effectLst>
                <a:outerShdw blurRad="38100" dist="38100" dir="2700000" algn="tl">
                  <a:srgbClr val="000000">
                    <a:alpha val="43137"/>
                  </a:srgbClr>
                </a:outerShdw>
              </a:effectLst>
            </a:endParaRPr>
          </a:p>
        </p:txBody>
      </p:sp>
      <p:sp>
        <p:nvSpPr>
          <p:cNvPr id="3" name="Rounded Rectangle 2"/>
          <p:cNvSpPr/>
          <p:nvPr/>
        </p:nvSpPr>
        <p:spPr>
          <a:xfrm>
            <a:off x="3429000" y="914400"/>
            <a:ext cx="22860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rPr>
              <a:t>Government</a:t>
            </a:r>
            <a:endParaRPr lang="en-US" sz="2800" dirty="0">
              <a:effectLst>
                <a:outerShdw blurRad="38100" dist="38100" dir="2700000" algn="tl">
                  <a:srgbClr val="000000">
                    <a:alpha val="43137"/>
                  </a:srgbClr>
                </a:outerShdw>
              </a:effectLst>
            </a:endParaRPr>
          </a:p>
        </p:txBody>
      </p:sp>
      <p:sp>
        <p:nvSpPr>
          <p:cNvPr id="8" name="Down Arrow 7"/>
          <p:cNvSpPr/>
          <p:nvPr/>
        </p:nvSpPr>
        <p:spPr>
          <a:xfrm rot="2309446">
            <a:off x="1776463" y="2016837"/>
            <a:ext cx="1707904" cy="2868751"/>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b="1" dirty="0" smtClean="0">
                <a:effectLst>
                  <a:outerShdw blurRad="38100" dist="38100" dir="2700000" algn="tl">
                    <a:srgbClr val="000000">
                      <a:alpha val="43137"/>
                    </a:srgbClr>
                  </a:outerShdw>
                </a:effectLst>
              </a:rPr>
              <a:t>government  delivers citizen needs</a:t>
            </a:r>
            <a:endParaRPr lang="en-US" sz="2000" b="1" dirty="0">
              <a:effectLst>
                <a:outerShdw blurRad="38100" dist="38100" dir="2700000" algn="tl">
                  <a:srgbClr val="000000">
                    <a:alpha val="43137"/>
                  </a:srgbClr>
                </a:outerShdw>
              </a:effectLst>
            </a:endParaRPr>
          </a:p>
        </p:txBody>
      </p:sp>
      <p:sp>
        <p:nvSpPr>
          <p:cNvPr id="10" name="&quot;No&quot; Symbol 9"/>
          <p:cNvSpPr/>
          <p:nvPr/>
        </p:nvSpPr>
        <p:spPr>
          <a:xfrm>
            <a:off x="4953000" y="2286000"/>
            <a:ext cx="2667000" cy="2209800"/>
          </a:xfrm>
          <a:prstGeom prst="noSmoking">
            <a:avLst/>
          </a:prstGeom>
          <a:solidFill>
            <a:srgbClr val="FF0000">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p:cNvSpPr txBox="1"/>
          <p:nvPr/>
        </p:nvSpPr>
        <p:spPr>
          <a:xfrm>
            <a:off x="2895600" y="2133600"/>
            <a:ext cx="3581400" cy="4524315"/>
          </a:xfrm>
          <a:prstGeom prst="rect">
            <a:avLst/>
          </a:prstGeom>
          <a:solidFill>
            <a:schemeClr val="accent1">
              <a:lumMod val="75000"/>
              <a:alpha val="50000"/>
            </a:schemeClr>
          </a:solidFill>
        </p:spPr>
        <p:txBody>
          <a:bodyPr wrap="square" rtlCol="0">
            <a:spAutoFit/>
          </a:bodyPr>
          <a:lstStyle/>
          <a:p>
            <a:r>
              <a:rPr lang="en-US" sz="2400" dirty="0" smtClean="0">
                <a:solidFill>
                  <a:srgbClr val="FFFF00"/>
                </a:solidFill>
                <a:effectLst>
                  <a:outerShdw blurRad="38100" dist="38100" dir="2700000" algn="tl">
                    <a:srgbClr val="000000">
                      <a:alpha val="43137"/>
                    </a:srgbClr>
                  </a:outerShdw>
                </a:effectLst>
              </a:rPr>
              <a:t>Government that delivers citizen needs</a:t>
            </a:r>
          </a:p>
          <a:p>
            <a:endParaRPr lang="en-US" sz="2400" dirty="0" smtClean="0">
              <a:solidFill>
                <a:srgbClr val="FFFF00"/>
              </a:solidFill>
              <a:effectLst>
                <a:outerShdw blurRad="38100" dist="38100" dir="2700000" algn="tl">
                  <a:srgbClr val="000000">
                    <a:alpha val="43137"/>
                  </a:srgbClr>
                </a:outerShdw>
              </a:effectLst>
            </a:endParaRPr>
          </a:p>
          <a:p>
            <a:r>
              <a:rPr lang="en-US" sz="2400" dirty="0" smtClean="0">
                <a:solidFill>
                  <a:srgbClr val="FFFF00"/>
                </a:solidFill>
                <a:effectLst>
                  <a:outerShdw blurRad="38100" dist="38100" dir="2700000" algn="tl">
                    <a:srgbClr val="000000">
                      <a:alpha val="43137"/>
                    </a:srgbClr>
                  </a:outerShdw>
                </a:effectLst>
              </a:rPr>
              <a:t>But does not allow or respond to citizen input</a:t>
            </a:r>
          </a:p>
          <a:p>
            <a:endParaRPr lang="en-US" sz="2400" dirty="0" smtClean="0">
              <a:solidFill>
                <a:srgbClr val="FFFF00"/>
              </a:solidFill>
              <a:effectLst>
                <a:outerShdw blurRad="38100" dist="38100" dir="2700000" algn="tl">
                  <a:srgbClr val="000000">
                    <a:alpha val="43137"/>
                  </a:srgbClr>
                </a:outerShdw>
              </a:effectLst>
            </a:endParaRPr>
          </a:p>
          <a:p>
            <a:r>
              <a:rPr lang="en-US" sz="2400" dirty="0" smtClean="0">
                <a:solidFill>
                  <a:srgbClr val="FFFF00"/>
                </a:solidFill>
                <a:effectLst>
                  <a:outerShdw blurRad="38100" dist="38100" dir="2700000" algn="tl">
                    <a:srgbClr val="000000">
                      <a:alpha val="43137"/>
                    </a:srgbClr>
                  </a:outerShdw>
                </a:effectLst>
              </a:rPr>
              <a:t>= totalitarian / closed</a:t>
            </a:r>
          </a:p>
          <a:p>
            <a:r>
              <a:rPr lang="en-US" sz="2400" dirty="0" smtClean="0">
                <a:solidFill>
                  <a:srgbClr val="FFFF00"/>
                </a:solidFill>
                <a:effectLst>
                  <a:outerShdw blurRad="38100" dist="38100" dir="2700000" algn="tl">
                    <a:srgbClr val="000000">
                      <a:alpha val="43137"/>
                    </a:srgbClr>
                  </a:outerShdw>
                </a:effectLst>
              </a:rPr>
              <a:t>= meets needs, but does not allow external </a:t>
            </a:r>
            <a:r>
              <a:rPr lang="en-US" sz="2400" dirty="0" err="1" smtClean="0">
                <a:solidFill>
                  <a:srgbClr val="FFFF00"/>
                </a:solidFill>
                <a:effectLst>
                  <a:outerShdw blurRad="38100" dist="38100" dir="2700000" algn="tl">
                    <a:srgbClr val="000000">
                      <a:alpha val="43137"/>
                    </a:srgbClr>
                  </a:outerShdw>
                </a:effectLst>
              </a:rPr>
              <a:t>efficiacy</a:t>
            </a:r>
            <a:endParaRPr lang="en-US" sz="2400" dirty="0" smtClean="0">
              <a:solidFill>
                <a:srgbClr val="FFFF00"/>
              </a:solidFill>
              <a:effectLst>
                <a:outerShdw blurRad="38100" dist="38100" dir="2700000" algn="tl">
                  <a:srgbClr val="000000">
                    <a:alpha val="43137"/>
                  </a:srgbClr>
                </a:outerShdw>
              </a:effectLst>
            </a:endParaRPr>
          </a:p>
          <a:p>
            <a:r>
              <a:rPr lang="en-US" sz="2400" dirty="0" smtClean="0">
                <a:solidFill>
                  <a:srgbClr val="FFFF00"/>
                </a:solidFill>
                <a:effectLst>
                  <a:outerShdw blurRad="38100" dist="38100" dir="2700000" algn="tl">
                    <a:srgbClr val="000000">
                      <a:alpha val="43137"/>
                    </a:srgbClr>
                  </a:outerShdw>
                </a:effectLst>
              </a:rPr>
              <a:t>= no dissent, not citizen feedback</a:t>
            </a:r>
            <a:endParaRPr lang="en-US" sz="2400" dirty="0">
              <a:solidFill>
                <a:srgbClr val="FFFF00"/>
              </a:solidFill>
              <a:effectLst>
                <a:outerShdw blurRad="38100" dist="38100" dir="2700000" algn="tl">
                  <a:srgbClr val="000000">
                    <a:alpha val="43137"/>
                  </a:srgbClr>
                </a:outerShdw>
              </a:effectLst>
            </a:endParaRPr>
          </a:p>
        </p:txBody>
      </p:sp>
      <p:sp>
        <p:nvSpPr>
          <p:cNvPr id="12" name="Rounded Rectangle 11"/>
          <p:cNvSpPr/>
          <p:nvPr/>
        </p:nvSpPr>
        <p:spPr>
          <a:xfrm>
            <a:off x="685800" y="4953000"/>
            <a:ext cx="22860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rPr>
              <a:t>External</a:t>
            </a:r>
          </a:p>
          <a:p>
            <a:pPr algn="ctr"/>
            <a:r>
              <a:rPr lang="en-US" sz="2800" dirty="0" smtClean="0">
                <a:effectLst>
                  <a:outerShdw blurRad="38100" dist="38100" dir="2700000" algn="tl">
                    <a:srgbClr val="000000">
                      <a:alpha val="43137"/>
                    </a:srgbClr>
                  </a:outerShdw>
                </a:effectLst>
              </a:rPr>
              <a:t>Efficacy</a:t>
            </a:r>
            <a:endParaRPr lang="en-US" sz="2800" dirty="0">
              <a:effectLst>
                <a:outerShdw blurRad="38100" dist="38100" dir="2700000" algn="tl">
                  <a:srgbClr val="000000">
                    <a:alpha val="43137"/>
                  </a:srgbClr>
                </a:outerShdw>
              </a:effectLst>
            </a:endParaRPr>
          </a:p>
        </p:txBody>
      </p:sp>
      <p:sp>
        <p:nvSpPr>
          <p:cNvPr id="13" name="Rounded Rectangle 12"/>
          <p:cNvSpPr/>
          <p:nvPr/>
        </p:nvSpPr>
        <p:spPr>
          <a:xfrm>
            <a:off x="6172200" y="4953000"/>
            <a:ext cx="22860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rPr>
              <a:t>Internal</a:t>
            </a:r>
          </a:p>
          <a:p>
            <a:pPr algn="ctr"/>
            <a:r>
              <a:rPr lang="en-US" sz="2800" dirty="0" smtClean="0">
                <a:effectLst>
                  <a:outerShdw blurRad="38100" dist="38100" dir="2700000" algn="tl">
                    <a:srgbClr val="000000">
                      <a:alpha val="43137"/>
                    </a:srgbClr>
                  </a:outerShdw>
                </a:effectLst>
              </a:rPr>
              <a:t>Efficacy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9200" y="0"/>
            <a:ext cx="6781800" cy="1261884"/>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Political Efficacy</a:t>
            </a:r>
          </a:p>
          <a:p>
            <a:endParaRPr lang="en-US" sz="2400" dirty="0" smtClean="0">
              <a:effectLst>
                <a:outerShdw blurRad="38100" dist="38100" dir="2700000" algn="tl">
                  <a:srgbClr val="000000">
                    <a:alpha val="43137"/>
                  </a:srgbClr>
                </a:outerShdw>
              </a:effectLst>
            </a:endParaRPr>
          </a:p>
          <a:p>
            <a:endParaRPr lang="en-US" sz="2400" dirty="0">
              <a:effectLst>
                <a:outerShdw blurRad="38100" dist="38100" dir="2700000" algn="tl">
                  <a:srgbClr val="000000">
                    <a:alpha val="43137"/>
                  </a:srgbClr>
                </a:outerShdw>
              </a:effectLst>
            </a:endParaRPr>
          </a:p>
        </p:txBody>
      </p:sp>
      <p:sp>
        <p:nvSpPr>
          <p:cNvPr id="3" name="Rounded Rectangle 2"/>
          <p:cNvSpPr/>
          <p:nvPr/>
        </p:nvSpPr>
        <p:spPr>
          <a:xfrm>
            <a:off x="3429000" y="914400"/>
            <a:ext cx="22860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rPr>
              <a:t>Government</a:t>
            </a:r>
            <a:endParaRPr lang="en-US" sz="2800" dirty="0">
              <a:effectLst>
                <a:outerShdw blurRad="38100" dist="38100" dir="2700000" algn="tl">
                  <a:srgbClr val="000000">
                    <a:alpha val="43137"/>
                  </a:srgbClr>
                </a:outerShdw>
              </a:effectLst>
            </a:endParaRPr>
          </a:p>
        </p:txBody>
      </p:sp>
      <p:sp>
        <p:nvSpPr>
          <p:cNvPr id="4" name="Rounded Rectangle 3"/>
          <p:cNvSpPr/>
          <p:nvPr/>
        </p:nvSpPr>
        <p:spPr>
          <a:xfrm>
            <a:off x="685800" y="4953000"/>
            <a:ext cx="22860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rPr>
              <a:t>External</a:t>
            </a:r>
          </a:p>
          <a:p>
            <a:pPr algn="ctr"/>
            <a:r>
              <a:rPr lang="en-US" sz="2800" dirty="0" smtClean="0">
                <a:effectLst>
                  <a:outerShdw blurRad="38100" dist="38100" dir="2700000" algn="tl">
                    <a:srgbClr val="000000">
                      <a:alpha val="43137"/>
                    </a:srgbClr>
                  </a:outerShdw>
                </a:effectLst>
              </a:rPr>
              <a:t>Efficacy</a:t>
            </a:r>
            <a:endParaRPr lang="en-US" sz="2800" dirty="0">
              <a:effectLst>
                <a:outerShdw blurRad="38100" dist="38100" dir="2700000" algn="tl">
                  <a:srgbClr val="000000">
                    <a:alpha val="43137"/>
                  </a:srgbClr>
                </a:outerShdw>
              </a:effectLst>
            </a:endParaRPr>
          </a:p>
        </p:txBody>
      </p:sp>
      <p:sp>
        <p:nvSpPr>
          <p:cNvPr id="6" name="Rounded Rectangle 5"/>
          <p:cNvSpPr/>
          <p:nvPr/>
        </p:nvSpPr>
        <p:spPr>
          <a:xfrm>
            <a:off x="6172200" y="4953000"/>
            <a:ext cx="22860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rPr>
              <a:t>Internal</a:t>
            </a:r>
          </a:p>
          <a:p>
            <a:pPr algn="ctr"/>
            <a:r>
              <a:rPr lang="en-US" sz="2800" dirty="0" smtClean="0">
                <a:effectLst>
                  <a:outerShdw blurRad="38100" dist="38100" dir="2700000" algn="tl">
                    <a:srgbClr val="000000">
                      <a:alpha val="43137"/>
                    </a:srgbClr>
                  </a:outerShdw>
                </a:effectLst>
              </a:rPr>
              <a:t>Efficacy</a:t>
            </a:r>
          </a:p>
        </p:txBody>
      </p:sp>
      <p:sp>
        <p:nvSpPr>
          <p:cNvPr id="8" name="Down Arrow 7"/>
          <p:cNvSpPr/>
          <p:nvPr/>
        </p:nvSpPr>
        <p:spPr>
          <a:xfrm rot="2309446">
            <a:off x="1776463" y="2016837"/>
            <a:ext cx="1707904" cy="2868751"/>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b="1" dirty="0" smtClean="0">
                <a:effectLst>
                  <a:outerShdw blurRad="38100" dist="38100" dir="2700000" algn="tl">
                    <a:srgbClr val="000000">
                      <a:alpha val="43137"/>
                    </a:srgbClr>
                  </a:outerShdw>
                </a:effectLst>
              </a:rPr>
              <a:t>government  delivers citizen needs</a:t>
            </a:r>
            <a:endParaRPr lang="en-US" sz="2000" b="1" dirty="0">
              <a:effectLst>
                <a:outerShdw blurRad="38100" dist="38100" dir="2700000" algn="tl">
                  <a:srgbClr val="000000">
                    <a:alpha val="43137"/>
                  </a:srgbClr>
                </a:outerShdw>
              </a:effectLst>
            </a:endParaRPr>
          </a:p>
        </p:txBody>
      </p:sp>
      <p:sp>
        <p:nvSpPr>
          <p:cNvPr id="9" name="Down Arrow 8"/>
          <p:cNvSpPr/>
          <p:nvPr/>
        </p:nvSpPr>
        <p:spPr>
          <a:xfrm rot="8521483">
            <a:off x="5508649" y="1986449"/>
            <a:ext cx="1800335" cy="2868751"/>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b="1" dirty="0" smtClean="0">
                <a:effectLst>
                  <a:outerShdw blurRad="38100" dist="38100" dir="2700000" algn="tl">
                    <a:srgbClr val="000000">
                      <a:alpha val="43137"/>
                    </a:srgbClr>
                  </a:outerShdw>
                </a:effectLst>
              </a:rPr>
              <a:t>government  responds to </a:t>
            </a:r>
          </a:p>
          <a:p>
            <a:pPr algn="ctr"/>
            <a:r>
              <a:rPr lang="en-US" sz="2000" b="1" dirty="0" smtClean="0">
                <a:effectLst>
                  <a:outerShdw blurRad="38100" dist="38100" dir="2700000" algn="tl">
                    <a:srgbClr val="000000">
                      <a:alpha val="43137"/>
                    </a:srgbClr>
                  </a:outerShdw>
                </a:effectLst>
              </a:rPr>
              <a:t>citizen input</a:t>
            </a:r>
            <a:endParaRPr lang="en-US" sz="2000" b="1" dirty="0">
              <a:effectLst>
                <a:outerShdw blurRad="38100" dist="38100" dir="2700000" algn="tl">
                  <a:srgbClr val="000000">
                    <a:alpha val="43137"/>
                  </a:srgbClr>
                </a:outerShdw>
              </a:effectLst>
            </a:endParaRPr>
          </a:p>
        </p:txBody>
      </p:sp>
      <p:sp>
        <p:nvSpPr>
          <p:cNvPr id="2" name="Left-Right Arrow 1"/>
          <p:cNvSpPr/>
          <p:nvPr/>
        </p:nvSpPr>
        <p:spPr>
          <a:xfrm>
            <a:off x="3192866" y="4958686"/>
            <a:ext cx="2667000" cy="1371600"/>
          </a:xfrm>
          <a:prstGeom prst="lef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2060"/>
                </a:solidFill>
              </a:rPr>
              <a:t>Feedback Loop</a:t>
            </a:r>
            <a:endParaRPr lang="en-US" b="1" dirty="0">
              <a:solidFill>
                <a:srgbClr val="002060"/>
              </a:solidFill>
            </a:endParaRPr>
          </a:p>
        </p:txBody>
      </p:sp>
      <p:sp>
        <p:nvSpPr>
          <p:cNvPr id="7" name="Rounded Rectangle 6"/>
          <p:cNvSpPr/>
          <p:nvPr/>
        </p:nvSpPr>
        <p:spPr>
          <a:xfrm>
            <a:off x="3246603" y="2796011"/>
            <a:ext cx="2650794" cy="18601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effectLst>
                  <a:outerShdw blurRad="38100" dist="38100" dir="2700000" algn="tl">
                    <a:srgbClr val="000000">
                      <a:alpha val="43137"/>
                    </a:srgbClr>
                  </a:outerShdw>
                </a:effectLst>
              </a:rPr>
              <a:t>Optimal efficacy is build when both External </a:t>
            </a:r>
            <a:r>
              <a:rPr lang="en-US" b="1" dirty="0">
                <a:effectLst>
                  <a:outerShdw blurRad="38100" dist="38100" dir="2700000" algn="tl">
                    <a:srgbClr val="000000">
                      <a:alpha val="43137"/>
                    </a:srgbClr>
                  </a:outerShdw>
                </a:effectLst>
              </a:rPr>
              <a:t>&amp; Internal </a:t>
            </a:r>
            <a:r>
              <a:rPr lang="en-US" b="1" dirty="0" smtClean="0">
                <a:effectLst>
                  <a:outerShdw blurRad="38100" dist="38100" dir="2700000" algn="tl">
                    <a:srgbClr val="000000">
                      <a:alpha val="43137"/>
                    </a:srgbClr>
                  </a:outerShdw>
                </a:effectLst>
              </a:rPr>
              <a:t>Efficacies build </a:t>
            </a:r>
            <a:r>
              <a:rPr lang="en-US" b="1" dirty="0">
                <a:effectLst>
                  <a:outerShdw blurRad="38100" dist="38100" dir="2700000" algn="tl">
                    <a:srgbClr val="000000">
                      <a:alpha val="43137"/>
                    </a:srgbClr>
                  </a:outerShdw>
                </a:effectLst>
              </a:rPr>
              <a:t>upon </a:t>
            </a:r>
            <a:r>
              <a:rPr lang="en-US" b="1" dirty="0" smtClean="0">
                <a:effectLst>
                  <a:outerShdw blurRad="38100" dist="38100" dir="2700000" algn="tl">
                    <a:srgbClr val="000000">
                      <a:alpha val="43137"/>
                    </a:srgbClr>
                  </a:outerShdw>
                </a:effectLst>
              </a:rPr>
              <a:t>and reinforce each </a:t>
            </a:r>
            <a:r>
              <a:rPr lang="en-US" b="1" dirty="0">
                <a:effectLst>
                  <a:outerShdw blurRad="38100" dist="38100" dir="2700000" algn="tl">
                    <a:srgbClr val="000000">
                      <a:alpha val="43137"/>
                    </a:srgbClr>
                  </a:outerShdw>
                </a:effectLst>
              </a:rPr>
              <a:t>other</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9590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
            <a:ext cx="9144000" cy="400110"/>
          </a:xfrm>
          <a:prstGeom prst="rect">
            <a:avLst/>
          </a:prstGeom>
          <a:noFill/>
        </p:spPr>
        <p:txBody>
          <a:bodyPr wrap="square" rtlCol="0">
            <a:spAutoFit/>
          </a:bodyPr>
          <a:lstStyle/>
          <a:p>
            <a:pPr algn="ctr"/>
            <a:r>
              <a:rPr lang="en-US" sz="2000" b="1" dirty="0" smtClean="0">
                <a:effectLst>
                  <a:outerShdw blurRad="38100" dist="38100" dir="2700000" algn="tl">
                    <a:srgbClr val="000000">
                      <a:alpha val="43137"/>
                    </a:srgbClr>
                  </a:outerShdw>
                </a:effectLst>
              </a:rPr>
              <a:t>Political Efficacy</a:t>
            </a:r>
            <a:endParaRPr lang="en-US" dirty="0">
              <a:effectLst>
                <a:outerShdw blurRad="38100" dist="38100" dir="2700000" algn="tl">
                  <a:srgbClr val="000000">
                    <a:alpha val="43137"/>
                  </a:srgbClr>
                </a:outerShdw>
              </a:effectLst>
            </a:endParaRPr>
          </a:p>
        </p:txBody>
      </p:sp>
      <p:sp>
        <p:nvSpPr>
          <p:cNvPr id="6" name="TextBox 5"/>
          <p:cNvSpPr txBox="1"/>
          <p:nvPr/>
        </p:nvSpPr>
        <p:spPr>
          <a:xfrm>
            <a:off x="228600" y="457200"/>
            <a:ext cx="8686800" cy="5940088"/>
          </a:xfrm>
          <a:prstGeom prst="rect">
            <a:avLst/>
          </a:prstGeom>
          <a:noFill/>
        </p:spPr>
        <p:txBody>
          <a:bodyPr wrap="square" rtlCol="0">
            <a:spAutoFit/>
          </a:bodyPr>
          <a:lstStyle/>
          <a:p>
            <a:r>
              <a:rPr lang="en-US" sz="2000" u="sng" dirty="0" smtClean="0">
                <a:effectLst>
                  <a:outerShdw blurRad="38100" dist="38100" dir="2700000" algn="tl">
                    <a:srgbClr val="000000">
                      <a:alpha val="43137"/>
                    </a:srgbClr>
                  </a:outerShdw>
                </a:effectLst>
              </a:rPr>
              <a:t>implications of political efficacy:</a:t>
            </a:r>
          </a:p>
          <a:p>
            <a:endParaRPr lang="en-US" sz="2000" dirty="0" smtClean="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 </a:t>
            </a:r>
            <a:r>
              <a:rPr lang="en-US" sz="2000" b="1" dirty="0" smtClean="0">
                <a:effectLst>
                  <a:outerShdw blurRad="38100" dist="38100" dir="2700000" algn="tl">
                    <a:srgbClr val="000000">
                      <a:alpha val="43137"/>
                    </a:srgbClr>
                  </a:outerShdw>
                </a:effectLst>
              </a:rPr>
              <a:t>External efficacy does not necessarily lead to internal efficacy</a:t>
            </a:r>
            <a:r>
              <a:rPr lang="en-US" sz="2000" dirty="0" smtClean="0">
                <a:effectLst>
                  <a:outerShdw blurRad="38100" dist="38100" dir="2700000" algn="tl">
                    <a:srgbClr val="000000">
                      <a:alpha val="43137"/>
                    </a:srgbClr>
                  </a:outerShdw>
                </a:effectLst>
              </a:rPr>
              <a:t>: </a:t>
            </a:r>
          </a:p>
          <a:p>
            <a:r>
              <a:rPr lang="en-US" sz="2000" i="1" dirty="0" smtClean="0">
                <a:effectLst>
                  <a:outerShdw blurRad="38100" dist="38100" dir="2700000" algn="tl">
                    <a:srgbClr val="000000">
                      <a:alpha val="43137"/>
                    </a:srgbClr>
                  </a:outerShdw>
                </a:effectLst>
              </a:rPr>
              <a:t>People want government services &amp; benefits, and may not be concerned with involvement in political process if they are satisfied with the external efficacies being delivered to them.  (socialist and totalitarian states can deliver services and fulfill needs without providing internal efficacies)</a:t>
            </a:r>
          </a:p>
          <a:p>
            <a:endParaRPr lang="en-US" sz="2000" i="1" dirty="0" smtClean="0">
              <a:effectLst>
                <a:outerShdw blurRad="38100" dist="38100" dir="2700000" algn="tl">
                  <a:srgbClr val="000000">
                    <a:alpha val="43137"/>
                  </a:srgbClr>
                </a:outerShdw>
              </a:effectLst>
            </a:endParaRPr>
          </a:p>
          <a:p>
            <a:r>
              <a:rPr lang="en-US" sz="2000" b="1" dirty="0" smtClean="0">
                <a:effectLst>
                  <a:outerShdw blurRad="38100" dist="38100" dir="2700000" algn="tl">
                    <a:srgbClr val="000000">
                      <a:alpha val="43137"/>
                    </a:srgbClr>
                  </a:outerShdw>
                </a:effectLst>
              </a:rPr>
              <a:t>* Those who engage the political process as a result of high internal efficacies may be motivated by a desire for change or purely ideological pursuits:</a:t>
            </a:r>
          </a:p>
          <a:p>
            <a:r>
              <a:rPr lang="en-US" sz="2000" i="1" dirty="0" smtClean="0">
                <a:effectLst>
                  <a:outerShdw blurRad="38100" dist="38100" dir="2700000" algn="tl">
                    <a:srgbClr val="000000">
                      <a:alpha val="43137"/>
                    </a:srgbClr>
                  </a:outerShdw>
                </a:effectLst>
              </a:rPr>
              <a:t>Engagement in the political process may or may not be associated with a dissatisfaction with external efficacies, however, much engagement can be motivated by a desire to have a say in the political process out of self-interest, ideological views, or political alignments.</a:t>
            </a:r>
          </a:p>
          <a:p>
            <a:endParaRPr lang="en-US" sz="2000" i="1" dirty="0" smtClean="0">
              <a:effectLst>
                <a:outerShdw blurRad="38100" dist="38100" dir="2700000" algn="tl">
                  <a:srgbClr val="000000">
                    <a:alpha val="43137"/>
                  </a:srgbClr>
                </a:outerShdw>
              </a:effectLst>
            </a:endParaRPr>
          </a:p>
          <a:p>
            <a:r>
              <a:rPr lang="en-US" sz="2000" u="sng" dirty="0" smtClean="0">
                <a:effectLst>
                  <a:outerShdw blurRad="38100" dist="38100" dir="2700000" algn="tl">
                    <a:srgbClr val="000000">
                      <a:alpha val="43137"/>
                    </a:srgbClr>
                  </a:outerShdw>
                </a:effectLst>
              </a:rPr>
              <a:t>Question</a:t>
            </a:r>
            <a:r>
              <a:rPr lang="en-US" sz="2000" dirty="0" smtClean="0">
                <a:effectLst>
                  <a:outerShdw blurRad="38100" dist="38100" dir="2700000" algn="tl">
                    <a:srgbClr val="000000">
                      <a:alpha val="43137"/>
                    </a:srgbClr>
                  </a:outerShdw>
                </a:effectLst>
              </a:rPr>
              <a:t>:</a:t>
            </a:r>
            <a:r>
              <a:rPr lang="en-US" sz="2000" i="1" dirty="0" smtClean="0">
                <a:effectLst>
                  <a:outerShdw blurRad="38100" dist="38100" dir="2700000" algn="tl">
                    <a:srgbClr val="000000">
                      <a:alpha val="43137"/>
                    </a:srgbClr>
                  </a:outerShdw>
                </a:effectLst>
              </a:rPr>
              <a:t> are those who carry costs more likely to engage the political process than those who receive the benefits?  (and who arranged for those benefits in the first place?)</a:t>
            </a:r>
            <a:endParaRPr lang="en-US" sz="2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
            <a:ext cx="9144000" cy="400110"/>
          </a:xfrm>
          <a:prstGeom prst="rect">
            <a:avLst/>
          </a:prstGeom>
          <a:noFill/>
        </p:spPr>
        <p:txBody>
          <a:bodyPr wrap="square" rtlCol="0">
            <a:spAutoFit/>
          </a:bodyPr>
          <a:lstStyle/>
          <a:p>
            <a:pPr algn="ctr"/>
            <a:r>
              <a:rPr lang="en-US" sz="2000" b="1" dirty="0" smtClean="0">
                <a:effectLst>
                  <a:outerShdw blurRad="38100" dist="38100" dir="2700000" algn="tl">
                    <a:srgbClr val="000000">
                      <a:alpha val="43137"/>
                    </a:srgbClr>
                  </a:outerShdw>
                </a:effectLst>
              </a:rPr>
              <a:t>Political Efficacy</a:t>
            </a:r>
            <a:endParaRPr lang="en-US" dirty="0">
              <a:effectLst>
                <a:outerShdw blurRad="38100" dist="38100" dir="2700000" algn="tl">
                  <a:srgbClr val="000000">
                    <a:alpha val="43137"/>
                  </a:srgbClr>
                </a:outerShdw>
              </a:effectLst>
            </a:endParaRPr>
          </a:p>
        </p:txBody>
      </p:sp>
      <p:sp>
        <p:nvSpPr>
          <p:cNvPr id="6" name="TextBox 5"/>
          <p:cNvSpPr txBox="1"/>
          <p:nvPr/>
        </p:nvSpPr>
        <p:spPr>
          <a:xfrm>
            <a:off x="228600" y="457200"/>
            <a:ext cx="8686800" cy="3785652"/>
          </a:xfrm>
          <a:prstGeom prst="rect">
            <a:avLst/>
          </a:prstGeom>
          <a:noFill/>
        </p:spPr>
        <p:txBody>
          <a:bodyPr wrap="square" rtlCol="0">
            <a:spAutoFit/>
          </a:bodyPr>
          <a:lstStyle/>
          <a:p>
            <a:r>
              <a:rPr lang="en-US" sz="2000" u="sng" dirty="0" smtClean="0">
                <a:effectLst>
                  <a:outerShdw blurRad="38100" dist="38100" dir="2700000" algn="tl">
                    <a:srgbClr val="000000">
                      <a:alpha val="43137"/>
                    </a:srgbClr>
                  </a:outerShdw>
                </a:effectLst>
              </a:rPr>
              <a:t>implications of political efficacy (</a:t>
            </a:r>
            <a:r>
              <a:rPr lang="en-US" sz="2000" u="sng" dirty="0" err="1" smtClean="0">
                <a:effectLst>
                  <a:outerShdw blurRad="38100" dist="38100" dir="2700000" algn="tl">
                    <a:srgbClr val="000000">
                      <a:alpha val="43137"/>
                    </a:srgbClr>
                  </a:outerShdw>
                </a:effectLst>
              </a:rPr>
              <a:t>con’t</a:t>
            </a:r>
            <a:r>
              <a:rPr lang="en-US" sz="2000" u="sng" dirty="0" smtClean="0">
                <a:effectLst>
                  <a:outerShdw blurRad="38100" dist="38100" dir="2700000" algn="tl">
                    <a:srgbClr val="000000">
                      <a:alpha val="43137"/>
                    </a:srgbClr>
                  </a:outerShdw>
                </a:effectLst>
              </a:rPr>
              <a:t>):</a:t>
            </a:r>
          </a:p>
          <a:p>
            <a:endParaRPr lang="en-US" sz="2000" dirty="0" smtClean="0">
              <a:effectLst>
                <a:outerShdw blurRad="38100" dist="38100" dir="2700000" algn="tl">
                  <a:srgbClr val="000000">
                    <a:alpha val="43137"/>
                  </a:srgbClr>
                </a:outerShdw>
              </a:effectLst>
            </a:endParaRPr>
          </a:p>
          <a:p>
            <a:r>
              <a:rPr lang="en-US" sz="2000" b="1" dirty="0" smtClean="0">
                <a:effectLst>
                  <a:outerShdw blurRad="38100" dist="38100" dir="2700000" algn="tl">
                    <a:srgbClr val="000000">
                      <a:alpha val="43137"/>
                    </a:srgbClr>
                  </a:outerShdw>
                </a:effectLst>
              </a:rPr>
              <a:t>* Pluralistic, open democracies depend upon internal efficacy:</a:t>
            </a:r>
          </a:p>
          <a:p>
            <a:endParaRPr lang="en-US" sz="2000" dirty="0" smtClean="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Societies that distribute power widely better engage the citizenry, and therefore deliver or create more internal efficacy.  </a:t>
            </a:r>
            <a:r>
              <a:rPr lang="en-US" sz="2000" u="sng" dirty="0" smtClean="0">
                <a:effectLst>
                  <a:outerShdw blurRad="38100" dist="38100" dir="2700000" algn="tl">
                    <a:srgbClr val="000000">
                      <a:alpha val="43137"/>
                    </a:srgbClr>
                  </a:outerShdw>
                </a:effectLst>
              </a:rPr>
              <a:t>Think </a:t>
            </a:r>
            <a:r>
              <a:rPr lang="en-US" sz="2000" u="sng" dirty="0" err="1" smtClean="0">
                <a:effectLst>
                  <a:outerShdw blurRad="38100" dist="38100" dir="2700000" algn="tl">
                    <a:srgbClr val="000000">
                      <a:alpha val="43137"/>
                    </a:srgbClr>
                  </a:outerShdw>
                </a:effectLst>
              </a:rPr>
              <a:t>Toqueville</a:t>
            </a:r>
            <a:r>
              <a:rPr lang="en-US" sz="2000" dirty="0" smtClean="0">
                <a:effectLst>
                  <a:outerShdw blurRad="38100" dist="38100" dir="2700000" algn="tl">
                    <a:srgbClr val="000000">
                      <a:alpha val="43137"/>
                    </a:srgbClr>
                  </a:outerShdw>
                </a:effectLst>
              </a:rPr>
              <a:t>!  </a:t>
            </a:r>
          </a:p>
          <a:p>
            <a:endParaRPr lang="en-US" sz="2000" dirty="0" smtClean="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Certain liberties are necessary for effective internal efficacy, especially free speech, dissent, and other protections against government limits on belief and action based upon it.</a:t>
            </a:r>
          </a:p>
          <a:p>
            <a:endParaRPr lang="en-US" sz="2000" dirty="0" smtClean="0">
              <a:effectLst>
                <a:outerShdw blurRad="38100" dist="38100" dir="2700000" algn="tl">
                  <a:srgbClr val="000000">
                    <a:alpha val="43137"/>
                  </a:srgbClr>
                </a:outerShdw>
              </a:effectLst>
            </a:endParaRPr>
          </a:p>
          <a:p>
            <a:r>
              <a:rPr lang="en-US" sz="2000" b="1" dirty="0" smtClean="0">
                <a:effectLst>
                  <a:outerShdw blurRad="38100" dist="38100" dir="2700000" algn="tl">
                    <a:srgbClr val="000000">
                      <a:alpha val="43137"/>
                    </a:srgbClr>
                  </a:outerShdw>
                </a:effectLst>
              </a:rPr>
              <a:t>* Legitimacy is related to political efficacy!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5715000" cy="3693319"/>
          </a:xfrm>
          <a:prstGeom prst="rect">
            <a:avLst/>
          </a:prstGeom>
          <a:noFill/>
        </p:spPr>
        <p:txBody>
          <a:bodyPr wrap="square" rtlCol="0">
            <a:spAutoFit/>
          </a:bodyPr>
          <a:lstStyle/>
          <a:p>
            <a:endParaRPr lang="en-US" dirty="0" smtClean="0">
              <a:effectLst>
                <a:outerShdw blurRad="38100" dist="38100" dir="2700000" algn="tl">
                  <a:srgbClr val="000000">
                    <a:alpha val="43137"/>
                  </a:srgbClr>
                </a:outerShdw>
              </a:effectLst>
            </a:endParaRPr>
          </a:p>
          <a:p>
            <a:r>
              <a:rPr lang="en-US" u="sng" dirty="0" smtClean="0">
                <a:effectLst>
                  <a:outerShdw blurRad="38100" dist="38100" dir="2700000" algn="tl">
                    <a:srgbClr val="000000">
                      <a:alpha val="43137"/>
                    </a:srgbClr>
                  </a:outerShdw>
                </a:effectLst>
              </a:rPr>
              <a:t>External Efficacy</a:t>
            </a:r>
            <a:r>
              <a:rPr lang="en-US" dirty="0" smtClean="0">
                <a:effectLst>
                  <a:outerShdw blurRad="38100" dist="38100" dir="2700000" algn="tl">
                    <a:srgbClr val="000000">
                      <a:alpha val="43137"/>
                    </a:srgbClr>
                  </a:outerShdw>
                </a:effectLst>
              </a:rPr>
              <a:t>: </a:t>
            </a:r>
            <a:r>
              <a:rPr lang="en-US" i="1" dirty="0" smtClean="0">
                <a:effectLst>
                  <a:outerShdw blurRad="38100" dist="38100" dir="2700000" algn="tl">
                    <a:srgbClr val="000000">
                      <a:alpha val="43137"/>
                    </a:srgbClr>
                  </a:outerShdw>
                </a:effectLst>
              </a:rPr>
              <a:t>the political system serves the needs, or responds to the needs, of the people</a:t>
            </a:r>
          </a:p>
          <a:p>
            <a:endParaRPr lang="en-US" dirty="0" smtClean="0">
              <a:effectLst>
                <a:outerShdw blurRad="38100" dist="38100" dir="2700000" algn="tl">
                  <a:srgbClr val="000000">
                    <a:alpha val="43137"/>
                  </a:srgbClr>
                </a:outerShdw>
              </a:effectLst>
            </a:endParaRPr>
          </a:p>
          <a:p>
            <a:r>
              <a:rPr lang="en-US" u="sng" dirty="0" smtClean="0">
                <a:effectLst>
                  <a:outerShdw blurRad="38100" dist="38100" dir="2700000" algn="tl">
                    <a:srgbClr val="000000">
                      <a:alpha val="43137"/>
                    </a:srgbClr>
                  </a:outerShdw>
                </a:effectLst>
              </a:rPr>
              <a:t>Internal Efficacy</a:t>
            </a:r>
            <a:r>
              <a:rPr lang="en-US" dirty="0" smtClean="0">
                <a:effectLst>
                  <a:outerShdw blurRad="38100" dist="38100" dir="2700000" algn="tl">
                    <a:srgbClr val="000000">
                      <a:alpha val="43137"/>
                    </a:srgbClr>
                  </a:outerShdw>
                </a:effectLst>
              </a:rPr>
              <a:t>: </a:t>
            </a:r>
            <a:r>
              <a:rPr lang="en-US" i="1" dirty="0" smtClean="0">
                <a:effectLst>
                  <a:outerShdw blurRad="38100" dist="38100" dir="2700000" algn="tl">
                    <a:srgbClr val="000000">
                      <a:alpha val="43137"/>
                    </a:srgbClr>
                  </a:outerShdw>
                </a:effectLst>
              </a:rPr>
              <a:t>the people feel as if they have a say or can participate in the political system</a:t>
            </a:r>
          </a:p>
          <a:p>
            <a:endParaRPr lang="en-US" i="1" dirty="0" smtClean="0">
              <a:effectLst>
                <a:outerShdw blurRad="38100" dist="38100" dir="2700000" algn="tl">
                  <a:srgbClr val="000000">
                    <a:alpha val="43137"/>
                  </a:srgbClr>
                </a:outerShdw>
              </a:effectLst>
            </a:endParaRPr>
          </a:p>
          <a:p>
            <a:r>
              <a:rPr lang="en-US" u="sng" dirty="0" smtClean="0">
                <a:effectLst>
                  <a:outerShdw blurRad="38100" dist="38100" dir="2700000" algn="tl">
                    <a:srgbClr val="000000">
                      <a:alpha val="43137"/>
                    </a:srgbClr>
                  </a:outerShdw>
                </a:effectLst>
              </a:rPr>
              <a:t>Questions</a:t>
            </a:r>
            <a:r>
              <a:rPr lang="en-US" dirty="0" smtClean="0">
                <a:effectLst>
                  <a:outerShdw blurRad="38100" dist="38100" dir="2700000" algn="tl">
                    <a:srgbClr val="000000">
                      <a:alpha val="43137"/>
                    </a:srgbClr>
                  </a:outerShdw>
                </a:effectLst>
              </a:rPr>
              <a:t>:</a:t>
            </a:r>
            <a:r>
              <a:rPr lang="en-US" i="1" dirty="0" smtClean="0">
                <a:effectLst>
                  <a:outerShdw blurRad="38100" dist="38100" dir="2700000" algn="tl">
                    <a:srgbClr val="000000">
                      <a:alpha val="43137"/>
                    </a:srgbClr>
                  </a:outerShdw>
                </a:effectLst>
              </a:rPr>
              <a:t> </a:t>
            </a:r>
          </a:p>
          <a:p>
            <a:r>
              <a:rPr lang="en-US" i="1" dirty="0" smtClean="0">
                <a:effectLst>
                  <a:outerShdw blurRad="38100" dist="38100" dir="2700000" algn="tl">
                    <a:srgbClr val="000000">
                      <a:alpha val="43137"/>
                    </a:srgbClr>
                  </a:outerShdw>
                </a:effectLst>
              </a:rPr>
              <a:t>* Has the growth of government led to more or less political efficacy in the nation?  </a:t>
            </a:r>
          </a:p>
          <a:p>
            <a:r>
              <a:rPr lang="en-US" i="1" dirty="0" smtClean="0">
                <a:effectLst>
                  <a:outerShdw blurRad="38100" dist="38100" dir="2700000" algn="tl">
                    <a:srgbClr val="000000">
                      <a:alpha val="43137"/>
                    </a:srgbClr>
                  </a:outerShdw>
                </a:effectLst>
              </a:rPr>
              <a:t>* Can external efficacy exist without internal efficacy?</a:t>
            </a:r>
          </a:p>
          <a:p>
            <a:endParaRPr lang="en-US" dirty="0" smtClean="0">
              <a:effectLst>
                <a:outerShdw blurRad="38100" dist="38100" dir="2700000" algn="tl">
                  <a:srgbClr val="000000">
                    <a:alpha val="43137"/>
                  </a:srgbClr>
                </a:outerShdw>
              </a:effectLst>
            </a:endParaRPr>
          </a:p>
          <a:p>
            <a:endParaRPr lang="en-US" dirty="0">
              <a:effectLst>
                <a:outerShdw blurRad="38100" dist="38100" dir="2700000" algn="tl">
                  <a:srgbClr val="000000">
                    <a:alpha val="43137"/>
                  </a:srgbClr>
                </a:outerShdw>
              </a:effectLst>
            </a:endParaRPr>
          </a:p>
        </p:txBody>
      </p:sp>
      <p:pic>
        <p:nvPicPr>
          <p:cNvPr id="11266" name="Picture 2" descr="http://people-press.org/reports/images/606-1.gif">
            <a:hlinkClick r:id="rId2"/>
          </p:cNvPr>
          <p:cNvPicPr>
            <a:picLocks noChangeAspect="1" noChangeArrowheads="1"/>
          </p:cNvPicPr>
          <p:nvPr/>
        </p:nvPicPr>
        <p:blipFill>
          <a:blip r:embed="rId3" cstate="print"/>
          <a:srcRect/>
          <a:stretch>
            <a:fillRect/>
          </a:stretch>
        </p:blipFill>
        <p:spPr bwMode="auto">
          <a:xfrm>
            <a:off x="2209800" y="3552825"/>
            <a:ext cx="3305175" cy="3305175"/>
          </a:xfrm>
          <a:prstGeom prst="rect">
            <a:avLst/>
          </a:prstGeom>
          <a:noFill/>
        </p:spPr>
      </p:pic>
      <p:pic>
        <p:nvPicPr>
          <p:cNvPr id="11267" name="Picture 3"/>
          <p:cNvPicPr>
            <a:picLocks noChangeAspect="1" noChangeArrowheads="1"/>
          </p:cNvPicPr>
          <p:nvPr/>
        </p:nvPicPr>
        <p:blipFill>
          <a:blip r:embed="rId4" cstate="print"/>
          <a:srcRect/>
          <a:stretch>
            <a:fillRect/>
          </a:stretch>
        </p:blipFill>
        <p:spPr bwMode="auto">
          <a:xfrm>
            <a:off x="6343650" y="609600"/>
            <a:ext cx="2800350" cy="5724525"/>
          </a:xfrm>
          <a:prstGeom prst="rect">
            <a:avLst/>
          </a:prstGeom>
          <a:noFill/>
          <a:ln w="9525">
            <a:noFill/>
            <a:miter lim="800000"/>
            <a:headEnd/>
            <a:tailEnd/>
          </a:ln>
        </p:spPr>
      </p:pic>
      <p:sp>
        <p:nvSpPr>
          <p:cNvPr id="6" name="TextBox 5"/>
          <p:cNvSpPr txBox="1"/>
          <p:nvPr/>
        </p:nvSpPr>
        <p:spPr>
          <a:xfrm>
            <a:off x="381000" y="5867400"/>
            <a:ext cx="1447800" cy="523220"/>
          </a:xfrm>
          <a:prstGeom prst="rect">
            <a:avLst/>
          </a:prstGeom>
          <a:noFill/>
        </p:spPr>
        <p:txBody>
          <a:bodyPr wrap="square" rtlCol="0">
            <a:spAutoFit/>
          </a:bodyPr>
          <a:lstStyle/>
          <a:p>
            <a:r>
              <a:rPr lang="en-US" sz="1400" i="1" dirty="0" smtClean="0"/>
              <a:t>charts source:  Pew</a:t>
            </a:r>
            <a:endParaRPr lang="en-US" sz="1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linds(horizont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blinds(horizontal)">
                                      <p:cBhvr>
                                        <p:cTn id="17" dur="500"/>
                                        <p:tgtEl>
                                          <p:spTgt spid="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blinds(horizontal)">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blinds(horizontal)">
                                      <p:cBhvr>
                                        <p:cTn id="2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FB8C8B5D15CA545B1C36EF071576C82" ma:contentTypeVersion="0" ma:contentTypeDescription="Create a new document." ma:contentTypeScope="" ma:versionID="1836a75722146db790d43058f82de738">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06C1CA-6082-4013-98C7-7B3207867A51}"/>
</file>

<file path=customXml/itemProps2.xml><?xml version="1.0" encoding="utf-8"?>
<ds:datastoreItem xmlns:ds="http://schemas.openxmlformats.org/officeDocument/2006/customXml" ds:itemID="{4E6930B7-E84E-4A85-A1FD-578A1FB9A7BB}"/>
</file>

<file path=customXml/itemProps3.xml><?xml version="1.0" encoding="utf-8"?>
<ds:datastoreItem xmlns:ds="http://schemas.openxmlformats.org/officeDocument/2006/customXml" ds:itemID="{2A1740D8-9C83-4E3F-8C2A-039DFCC966DE}"/>
</file>

<file path=docProps/app.xml><?xml version="1.0" encoding="utf-8"?>
<Properties xmlns="http://schemas.openxmlformats.org/officeDocument/2006/extended-properties" xmlns:vt="http://schemas.openxmlformats.org/officeDocument/2006/docPropsVTypes">
  <Template>Flow</Template>
  <TotalTime>47239</TotalTime>
  <Words>486</Words>
  <Application>Microsoft Office PowerPoint</Application>
  <PresentationFormat>On-screen Show (4:3)</PresentationFormat>
  <Paragraphs>74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mlb</dc:creator>
  <cp:lastModifiedBy>Bromley</cp:lastModifiedBy>
  <cp:revision>2253</cp:revision>
  <dcterms:created xsi:type="dcterms:W3CDTF">2008-03-04T18:17:36Z</dcterms:created>
  <dcterms:modified xsi:type="dcterms:W3CDTF">2012-02-08T00:40:11Z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0x0101005FB8C8B5D15CA545B1C36EF071576C82</vt:lpwstr>
  </property>
</Properties>
</file>