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59" r:id="rId5"/>
    <p:sldId id="271" r:id="rId6"/>
    <p:sldId id="260" r:id="rId7"/>
    <p:sldId id="262" r:id="rId8"/>
    <p:sldId id="261" r:id="rId9"/>
    <p:sldId id="266" r:id="rId10"/>
    <p:sldId id="267" r:id="rId11"/>
    <p:sldId id="268" r:id="rId12"/>
    <p:sldId id="263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62D292-B2A9-4304-B84F-3DCBEF2B97FD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7AD2C7-5EAB-4B8D-9A98-03C9E2E6F0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29540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pic>
        <p:nvPicPr>
          <p:cNvPr id="1026" name="Picture 2" descr="C:\Users\mlb\AppData\Local\Microsoft\Internet Explorer\temporary internet files_mlb\Temporary Internet Files\Content.IE5\A16WWLRD\MCj043762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667000"/>
            <a:ext cx="3657143" cy="3657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914400"/>
            <a:ext cx="632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did the first civilizations arise in just a few places and not others?”</a:t>
            </a:r>
          </a:p>
          <a:p>
            <a:pPr algn="ctr"/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tells us the story: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3048000"/>
            <a:ext cx="723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contingencies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first civilizations are</a:t>
            </a:r>
          </a:p>
          <a:p>
            <a:pPr algn="ctr"/>
            <a:endParaRPr lang="en-US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necessary causes, or conditions, for civilization to arise</a:t>
            </a:r>
          </a:p>
          <a:p>
            <a:pPr algn="ctr"/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(which we call the “civilization package”!)</a:t>
            </a:r>
          </a:p>
        </p:txBody>
      </p:sp>
      <p:pic>
        <p:nvPicPr>
          <p:cNvPr id="3074" name="Picture 2" descr="C:\Users\mlb\AppData\Local\Microsoft\Internet Explorer\temporary internet files_mlb\Temporary Internet Files\Content.IE5\Y6LUBE0A\MCj032363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419600"/>
            <a:ext cx="1524000" cy="152599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59436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way to civilization?</a:t>
            </a:r>
            <a:endParaRPr lang="en-US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914400"/>
            <a:ext cx="632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did the first civilizations arise in just a few places and not others?”</a:t>
            </a:r>
          </a:p>
          <a:p>
            <a:pPr algn="ctr"/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tells us the story: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3124200"/>
            <a:ext cx="5562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some paths led to continued Stone Age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some paths led to villages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some paths led to herders &amp; nomads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just a few paths led to civilization:</a:t>
            </a:r>
          </a:p>
          <a:p>
            <a:pPr algn="ct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places that had the right conditions -- the contingencies -- for the Rise of Civilization</a:t>
            </a: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mlb\AppData\Local\Microsoft\Internet Explorer\temporary internet files_mlb\Temporary Internet Files\Content.IE5\Y6LUBE0A\MCj032363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24200"/>
            <a:ext cx="3120118" cy="3124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1000" y="63246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way to civilization?</a:t>
            </a:r>
            <a:endParaRPr lang="en-US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28800"/>
            <a:ext cx="6324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helps us understand why things happened: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what conditions were behind events?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what options were available?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which agents had an impact, or effect, on events?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solidFill>
                  <a:srgbClr val="002060"/>
                </a:solidFill>
              </a:rPr>
              <a:t>understand contingency </a:t>
            </a:r>
            <a:br>
              <a:rPr lang="en-US" sz="3200" b="1" i="1" dirty="0" smtClean="0">
                <a:solidFill>
                  <a:srgbClr val="002060"/>
                </a:solidFill>
              </a:rPr>
            </a:br>
            <a:r>
              <a:rPr lang="en-US" sz="3200" b="1" i="1" dirty="0" smtClean="0">
                <a:solidFill>
                  <a:srgbClr val="002060"/>
                </a:solidFill>
              </a:rPr>
              <a:t>= understand history!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288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end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28800"/>
            <a:ext cx="63246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alternatives; 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options; possibilities; 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 for something to happen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choices taken given those conditions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= the idea that...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didn’t have to happen the way they happened</a:t>
            </a:r>
            <a:endParaRPr lang="en-US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18288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choices</a:t>
            </a:r>
          </a:p>
        </p:txBody>
      </p:sp>
      <p:pic>
        <p:nvPicPr>
          <p:cNvPr id="6" name="Picture 2" descr="C:\Users\mlb\AppData\Local\Microsoft\Internet Explorer\temporary internet files_mlb\Temporary Internet Files\Content.IE5\A16WWLRD\MCj043762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3657143" cy="3657143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0" y="5105400"/>
            <a:ext cx="6556248" cy="5334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ctr">
            <a:normAutofit fontScale="8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contingency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mlb\AppData\Local\Microsoft\Internet Explorer\temporary internet files_mlb\Temporary Internet Files\Content.IE5\A16WWLRD\MCj037900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81000"/>
            <a:ext cx="2438400" cy="2512628"/>
          </a:xfrm>
          <a:prstGeom prst="rect">
            <a:avLst/>
          </a:prstGeom>
          <a:noFill/>
        </p:spPr>
      </p:pic>
      <p:pic>
        <p:nvPicPr>
          <p:cNvPr id="2050" name="Picture 2" descr="C:\Users\mlb\AppData\Local\Microsoft\Internet Explorer\temporary internet files_mlb\Temporary Internet Files\Content.IE5\1NNOVWZL\MCj03243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14400"/>
            <a:ext cx="2286000" cy="27038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28800"/>
            <a:ext cx="632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tells us the directions, the changes, the choices, and decisions in history</a:t>
            </a:r>
            <a:endParaRPr lang="en-US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 descr="C:\Users\mlb\AppData\Local\Microsoft\Internet Explorer\temporary internet files_mlb\Temporary Internet Files\Content.IE5\Y6LUBE0A\MCj0323630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3124200"/>
            <a:ext cx="3459933" cy="3464459"/>
          </a:xfrm>
          <a:prstGeom prst="rect">
            <a:avLst/>
          </a:prstGeom>
          <a:noFill/>
        </p:spPr>
      </p:pic>
      <p:pic>
        <p:nvPicPr>
          <p:cNvPr id="2053" name="Picture 5" descr="C:\Users\mlb\AppData\Local\Microsoft\Internet Explorer\temporary internet files_mlb\Temporary Internet Files\Content.IE5\W2ESXCQ2\MCSY01191_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3200400"/>
            <a:ext cx="3263774" cy="34689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mlb\AppData\Local\Microsoft\Internet Explorer\temporary internet files_mlb\Temporary Internet Files\Content.IE5\A16WWLRD\MCj037900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81000"/>
            <a:ext cx="2438400" cy="2512628"/>
          </a:xfrm>
          <a:prstGeom prst="rect">
            <a:avLst/>
          </a:prstGeom>
          <a:noFill/>
        </p:spPr>
      </p:pic>
      <p:pic>
        <p:nvPicPr>
          <p:cNvPr id="2050" name="Picture 2" descr="C:\Users\mlb\AppData\Local\Microsoft\Internet Explorer\temporary internet files_mlb\Temporary Internet Files\Content.IE5\1NNOVWZL\MCj03243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14400"/>
            <a:ext cx="2286000" cy="27038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2362200"/>
            <a:ext cx="472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tells us the directions, the changes, the choices, and decisions in history</a:t>
            </a:r>
            <a:endParaRPr lang="en-US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 descr="C:\Users\mlb\AppData\Local\Microsoft\Internet Explorer\temporary internet files_mlb\Temporary Internet Files\Content.IE5\Y6LUBE0A\MCj0323630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903171"/>
            <a:ext cx="2416164" cy="2419325"/>
          </a:xfrm>
          <a:prstGeom prst="rect">
            <a:avLst/>
          </a:prstGeom>
          <a:noFill/>
        </p:spPr>
      </p:pic>
      <p:pic>
        <p:nvPicPr>
          <p:cNvPr id="2053" name="Picture 5" descr="C:\Users\mlb\AppData\Local\Microsoft\Internet Explorer\temporary internet files_mlb\Temporary Internet Files\Content.IE5\W2ESXCQ2\MCSY01191_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4266857"/>
            <a:ext cx="2403466" cy="255458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33600" y="1114094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conditions + choices</a:t>
            </a:r>
          </a:p>
        </p:txBody>
      </p:sp>
      <p:sp>
        <p:nvSpPr>
          <p:cNvPr id="3" name="Cloud 2"/>
          <p:cNvSpPr/>
          <p:nvPr/>
        </p:nvSpPr>
        <p:spPr>
          <a:xfrm>
            <a:off x="6137266" y="3903170"/>
            <a:ext cx="2930534" cy="183328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things didn’t have to happen the way they did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3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28800"/>
            <a:ext cx="6324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tells us that what happened didn’t have to happen;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or, that things might have happened in some places but not others;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or, that it could have happened in different places at different 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28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asks: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did the first civilizations arise in just a few places and not others?</a:t>
            </a:r>
          </a:p>
          <a:p>
            <a:pPr algn="ctr"/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did civilization arrive later to other places, and not until much later for others?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28800"/>
            <a:ext cx="6324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we ask: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did the first civilizations arise in just a few places and not others?”</a:t>
            </a:r>
          </a:p>
          <a:p>
            <a:pPr algn="ctr"/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explains it...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6556248" cy="533400"/>
          </a:xfrm>
        </p:spPr>
        <p:txBody>
          <a:bodyPr anchor="ctr"/>
          <a:lstStyle/>
          <a:p>
            <a:pPr algn="ctr"/>
            <a:r>
              <a:rPr lang="en-US" sz="4800" dirty="0" smtClean="0"/>
              <a:t>contingency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914400"/>
            <a:ext cx="632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did the first civilizations arise in just a few places and not others?”</a:t>
            </a:r>
          </a:p>
          <a:p>
            <a:pPr algn="ctr"/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tells us the story: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3048000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contingencies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first civilizations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large river valleys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warm climate w/ long growing season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long river(s) that flood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silt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cultural diffusion along the river(s)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B9C18EC454A943946E788AC64BBD03" ma:contentTypeVersion="0" ma:contentTypeDescription="Create a new document." ma:contentTypeScope="" ma:versionID="70e7e46e171f3eca6317a3511463d37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E57064-941C-4ABD-B6E1-9130D7C88195}"/>
</file>

<file path=customXml/itemProps2.xml><?xml version="1.0" encoding="utf-8"?>
<ds:datastoreItem xmlns:ds="http://schemas.openxmlformats.org/officeDocument/2006/customXml" ds:itemID="{9E4D061D-4B80-4F76-B03A-8FA64BC8004D}"/>
</file>

<file path=customXml/itemProps3.xml><?xml version="1.0" encoding="utf-8"?>
<ds:datastoreItem xmlns:ds="http://schemas.openxmlformats.org/officeDocument/2006/customXml" ds:itemID="{4CA36818-8FB6-4C1D-965C-68B529659968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393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contingency</vt:lpstr>
      <vt:lpstr>contingency</vt:lpstr>
      <vt:lpstr>contingency</vt:lpstr>
      <vt:lpstr>contingency</vt:lpstr>
      <vt:lpstr>contingency</vt:lpstr>
      <vt:lpstr>contingency</vt:lpstr>
      <vt:lpstr>contingency</vt:lpstr>
      <vt:lpstr>contingency</vt:lpstr>
      <vt:lpstr>contingency</vt:lpstr>
      <vt:lpstr>contingency</vt:lpstr>
      <vt:lpstr>contingency</vt:lpstr>
      <vt:lpstr>contingency</vt:lpstr>
      <vt:lpstr>contingency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</dc:title>
  <dc:creator>mlb</dc:creator>
  <cp:lastModifiedBy>Bromley</cp:lastModifiedBy>
  <cp:revision>7</cp:revision>
  <dcterms:created xsi:type="dcterms:W3CDTF">2008-04-06T16:30:16Z</dcterms:created>
  <dcterms:modified xsi:type="dcterms:W3CDTF">2011-09-01T20:26:41Z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0x01010096B9C18EC454A943946E788AC64BBD03</vt:lpwstr>
  </property>
</Properties>
</file>