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77F8D-62DA-4F37-84BD-8F1D518BF7F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9A06F-7F97-4233-A069-74A9346B0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29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3283-812A-45FF-A877-498393C025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3283-812A-45FF-A877-498393C0251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3283-812A-45FF-A877-498393C0251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9A06F-7F97-4233-A069-74A9346B0E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5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F692C1-B6B7-43DE-BDA9-EA45CE78DA25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3AA064-72E6-4F7D-A46E-D50B59CDDD1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citizens v. subjects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open v. closed </a:t>
            </a:r>
            <a:r>
              <a:rPr lang="en-US" dirty="0" err="1" smtClean="0"/>
              <a:t>socities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8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 anchor="ctr"/>
          <a:lstStyle/>
          <a:p>
            <a:pPr algn="ctr"/>
            <a:r>
              <a:rPr lang="en-US" dirty="0" smtClean="0"/>
              <a:t>citizens v. subjects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0668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citizens</a:t>
            </a:r>
          </a:p>
          <a:p>
            <a:pPr lvl="1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free members of a society who have rights, duties and some say in the government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subjects</a:t>
            </a:r>
          </a:p>
          <a:p>
            <a:pPr lvl="1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free members of a society that have no say in the government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DISTRIBUTION OF POWER!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citizens: share power with rulers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subjects: do not share power with rulers</a:t>
            </a:r>
          </a:p>
        </p:txBody>
      </p:sp>
    </p:spTree>
    <p:extLst>
      <p:ext uri="{BB962C8B-B14F-4D97-AF65-F5344CB8AC3E}">
        <p14:creationId xmlns:p14="http://schemas.microsoft.com/office/powerpoint/2010/main" val="39398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7772400" cy="1143000"/>
          </a:xfrm>
        </p:spPr>
        <p:txBody>
          <a:bodyPr anchor="ctr"/>
          <a:lstStyle/>
          <a:p>
            <a:pPr algn="ctr"/>
            <a:r>
              <a:rPr lang="en-US" dirty="0" smtClean="0"/>
              <a:t>citizens v. subjects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066800"/>
            <a:ext cx="373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Citizens?</a:t>
            </a:r>
          </a:p>
          <a:p>
            <a:endParaRPr lang="en-US" sz="2400" dirty="0" smtClean="0"/>
          </a:p>
          <a:p>
            <a:r>
              <a:rPr lang="en-US" sz="2400" dirty="0" smtClean="0"/>
              <a:t>Small pop:  </a:t>
            </a:r>
          </a:p>
          <a:p>
            <a:endParaRPr lang="en-US" sz="2400" dirty="0" smtClean="0"/>
          </a:p>
          <a:p>
            <a:r>
              <a:rPr lang="en-US" sz="2400" dirty="0" smtClean="0"/>
              <a:t>example:  100,000 pop</a:t>
            </a:r>
          </a:p>
          <a:p>
            <a:endParaRPr lang="en-US" sz="2400" dirty="0" smtClean="0"/>
          </a:p>
          <a:p>
            <a:r>
              <a:rPr lang="en-US" sz="2400" dirty="0" smtClean="0"/>
              <a:t>90,000 farmers</a:t>
            </a:r>
          </a:p>
          <a:p>
            <a:r>
              <a:rPr lang="en-US" sz="2400" dirty="0" smtClean="0"/>
              <a:t>	&gt;&gt; 20,000 army?</a:t>
            </a:r>
          </a:p>
          <a:p>
            <a:endParaRPr lang="en-US" sz="2400" dirty="0" smtClean="0"/>
          </a:p>
          <a:p>
            <a:r>
              <a:rPr lang="en-US" sz="2400" dirty="0" smtClean="0"/>
              <a:t>6,000 merchants/ artisans</a:t>
            </a:r>
          </a:p>
          <a:p>
            <a:endParaRPr lang="en-US" sz="2400" dirty="0" smtClean="0"/>
          </a:p>
          <a:p>
            <a:r>
              <a:rPr lang="en-US" sz="2400" dirty="0" smtClean="0"/>
              <a:t>2, 000 elites / landowners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066800"/>
            <a:ext cx="3733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Subjects?</a:t>
            </a:r>
          </a:p>
          <a:p>
            <a:endParaRPr lang="en-US" sz="2400" dirty="0" smtClean="0"/>
          </a:p>
          <a:p>
            <a:r>
              <a:rPr lang="en-US" sz="2400" dirty="0" smtClean="0"/>
              <a:t>Large pop:  </a:t>
            </a:r>
          </a:p>
          <a:p>
            <a:endParaRPr lang="en-US" sz="2400" dirty="0" smtClean="0"/>
          </a:p>
          <a:p>
            <a:r>
              <a:rPr lang="en-US" sz="2400" dirty="0" smtClean="0"/>
              <a:t>example:  1,000,000 pop</a:t>
            </a:r>
          </a:p>
          <a:p>
            <a:endParaRPr lang="en-US" sz="2400" dirty="0" smtClean="0"/>
          </a:p>
          <a:p>
            <a:r>
              <a:rPr lang="en-US" sz="2400" dirty="0" smtClean="0"/>
              <a:t>900,000 farmers</a:t>
            </a:r>
          </a:p>
          <a:p>
            <a:r>
              <a:rPr lang="en-US" sz="2400" dirty="0" smtClean="0"/>
              <a:t>	&gt;&gt; 200,000 army?</a:t>
            </a:r>
          </a:p>
          <a:p>
            <a:endParaRPr lang="en-US" sz="2400" dirty="0" smtClean="0"/>
          </a:p>
          <a:p>
            <a:r>
              <a:rPr lang="en-US" sz="2400" dirty="0" smtClean="0"/>
              <a:t>60,000 merchants/ artisans</a:t>
            </a:r>
          </a:p>
          <a:p>
            <a:endParaRPr lang="en-US" sz="2400" dirty="0" smtClean="0"/>
          </a:p>
          <a:p>
            <a:r>
              <a:rPr lang="en-US" sz="2400" dirty="0" smtClean="0"/>
              <a:t>20,000 elites / landowners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701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152400"/>
            <a:ext cx="7772400" cy="990600"/>
          </a:xfrm>
        </p:spPr>
        <p:txBody>
          <a:bodyPr anchor="ctr"/>
          <a:lstStyle/>
          <a:p>
            <a:pPr algn="ctr"/>
            <a:r>
              <a:rPr lang="en-US" dirty="0" smtClean="0"/>
              <a:t>citizens v. subjects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38200"/>
            <a:ext cx="457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places with citizens</a:t>
            </a:r>
          </a:p>
          <a:p>
            <a:pPr algn="ctr"/>
            <a:r>
              <a:rPr lang="en-US" sz="2000" dirty="0" smtClean="0"/>
              <a:t>ex: ancient </a:t>
            </a:r>
            <a:r>
              <a:rPr lang="en-US" sz="2000" dirty="0" smtClean="0"/>
              <a:t>Greek city-states</a:t>
            </a:r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b="1" i="1" dirty="0" smtClean="0"/>
              <a:t>why </a:t>
            </a:r>
            <a:r>
              <a:rPr lang="en-US" sz="2400" b="1" i="1" dirty="0" smtClean="0"/>
              <a:t>citizens</a:t>
            </a:r>
            <a:r>
              <a:rPr lang="en-US" sz="2400" b="1" i="1" dirty="0" smtClean="0"/>
              <a:t>? =</a:t>
            </a:r>
            <a:endParaRPr lang="en-US" sz="2400" b="1" i="1" dirty="0" smtClean="0"/>
          </a:p>
          <a:p>
            <a:r>
              <a:rPr lang="en-US" sz="2400" dirty="0" smtClean="0"/>
              <a:t>* small populations</a:t>
            </a:r>
          </a:p>
          <a:p>
            <a:r>
              <a:rPr lang="en-US" sz="2400" dirty="0" smtClean="0"/>
              <a:t>* smaller, isolated areas</a:t>
            </a:r>
          </a:p>
          <a:p>
            <a:r>
              <a:rPr lang="en-US" sz="2400" dirty="0" smtClean="0"/>
              <a:t>* food &lt;&gt; pop cycle</a:t>
            </a:r>
          </a:p>
          <a:p>
            <a:r>
              <a:rPr lang="en-US" sz="2400" dirty="0" smtClean="0"/>
              <a:t>* leaders and the people are INTER-DEPENDENT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002060"/>
                </a:solidFill>
              </a:rPr>
              <a:t>* leaders depend on the people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* rule by co-operation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838200"/>
            <a:ext cx="48768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places with </a:t>
            </a:r>
            <a:r>
              <a:rPr lang="en-US" sz="2400" u="sng" dirty="0" smtClean="0"/>
              <a:t>subjects</a:t>
            </a:r>
          </a:p>
          <a:p>
            <a:pPr algn="ctr"/>
            <a:r>
              <a:rPr lang="en-US" sz="2000" dirty="0" smtClean="0"/>
              <a:t>ex:  ancient Egypt, Babylon, Persia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b="1" i="1" dirty="0" smtClean="0"/>
              <a:t>why </a:t>
            </a:r>
            <a:r>
              <a:rPr lang="en-US" sz="2400" b="1" i="1" dirty="0" smtClean="0"/>
              <a:t>subjects</a:t>
            </a:r>
            <a:r>
              <a:rPr lang="en-US" sz="2400" b="1" i="1" dirty="0" smtClean="0"/>
              <a:t>?  =</a:t>
            </a:r>
            <a:endParaRPr lang="en-US" sz="2400" b="1" i="1" dirty="0" smtClean="0"/>
          </a:p>
          <a:p>
            <a:r>
              <a:rPr lang="en-US" sz="2400" dirty="0" smtClean="0"/>
              <a:t>* large populations</a:t>
            </a:r>
          </a:p>
          <a:p>
            <a:r>
              <a:rPr lang="en-US" sz="2400" dirty="0" smtClean="0"/>
              <a:t>* larger areas with easy movement (to unify)</a:t>
            </a:r>
          </a:p>
          <a:p>
            <a:r>
              <a:rPr lang="en-US" sz="2400" dirty="0" smtClean="0"/>
              <a:t>* multiple cities united under one centralized government</a:t>
            </a:r>
          </a:p>
          <a:p>
            <a:r>
              <a:rPr lang="en-US" sz="2400" dirty="0" smtClean="0"/>
              <a:t>* leaders and the people are NOT INTER-DEPENDENT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002060"/>
                </a:solidFill>
              </a:rPr>
              <a:t>* leaders don’t depend on the people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* rule by force (brings order)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707"/>
            <a:ext cx="8229600" cy="1143000"/>
          </a:xfrm>
        </p:spPr>
        <p:txBody>
          <a:bodyPr anchor="t"/>
          <a:lstStyle/>
          <a:p>
            <a:pPr algn="ctr"/>
            <a:r>
              <a:rPr lang="en-US" dirty="0" smtClean="0"/>
              <a:t>Citizens v. 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4114800" cy="4419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CITIZENS</a:t>
            </a:r>
          </a:p>
          <a:p>
            <a:r>
              <a:rPr lang="en-US" dirty="0" smtClean="0"/>
              <a:t>government shares power</a:t>
            </a:r>
          </a:p>
          <a:p>
            <a:r>
              <a:rPr lang="en-US" dirty="0" smtClean="0"/>
              <a:t>rights &amp; responsibilities belongs to the citizens</a:t>
            </a:r>
            <a:endParaRPr lang="en-US" dirty="0"/>
          </a:p>
          <a:p>
            <a:r>
              <a:rPr lang="en-US" dirty="0" smtClean="0"/>
              <a:t>laws and duties derived from consent of citizens</a:t>
            </a:r>
            <a:endParaRPr lang="en-US" dirty="0"/>
          </a:p>
          <a:p>
            <a:r>
              <a:rPr lang="en-US" dirty="0" smtClean="0"/>
              <a:t>obligations are not </a:t>
            </a:r>
            <a:r>
              <a:rPr lang="en-US" dirty="0"/>
              <a:t>limited </a:t>
            </a:r>
            <a:r>
              <a:rPr lang="en-US" dirty="0" smtClean="0"/>
              <a:t>to citizenship (taxes, military service)</a:t>
            </a:r>
          </a:p>
          <a:p>
            <a:r>
              <a:rPr lang="en-US" dirty="0" smtClean="0"/>
              <a:t>citizenship may be reserved for only certain parts of a society (elites, males, etc.)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066800"/>
            <a:ext cx="4495800" cy="441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SUBJECTS</a:t>
            </a:r>
          </a:p>
          <a:p>
            <a:r>
              <a:rPr lang="en-US" dirty="0" smtClean="0"/>
              <a:t>government does not share power</a:t>
            </a:r>
          </a:p>
          <a:p>
            <a:r>
              <a:rPr lang="en-US" dirty="0" smtClean="0"/>
              <a:t>responsibilities owed to ruler(s) without consent of the subjects</a:t>
            </a:r>
          </a:p>
          <a:p>
            <a:r>
              <a:rPr lang="en-US" dirty="0" smtClean="0"/>
              <a:t>ruler</a:t>
            </a:r>
            <a:r>
              <a:rPr lang="en-US" dirty="0"/>
              <a:t>(s</a:t>
            </a:r>
            <a:r>
              <a:rPr lang="en-US" dirty="0" smtClean="0"/>
              <a:t>) provide or deny rights of the subjects</a:t>
            </a:r>
          </a:p>
          <a:p>
            <a:r>
              <a:rPr lang="en-US" dirty="0" smtClean="0"/>
              <a:t>obligations are decided by ruler</a:t>
            </a:r>
            <a:r>
              <a:rPr lang="en-US" dirty="0"/>
              <a:t>(s)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privileges may be reserved for certain segments of society (elites)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212</Words>
  <Application>Microsoft Office PowerPoint</Application>
  <PresentationFormat>On-screen Show (4:3)</PresentationFormat>
  <Paragraphs>80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citizens v. subjects</vt:lpstr>
      <vt:lpstr>citizens v. subjects</vt:lpstr>
      <vt:lpstr>citizens v. subjects</vt:lpstr>
      <vt:lpstr>citizens v. subjects</vt:lpstr>
      <vt:lpstr>Citizens v. Subjects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 v. subjects</dc:title>
  <dc:creator>Bromley</dc:creator>
  <cp:lastModifiedBy>Bromley</cp:lastModifiedBy>
  <cp:revision>3</cp:revision>
  <dcterms:created xsi:type="dcterms:W3CDTF">2011-09-02T20:22:31Z</dcterms:created>
  <dcterms:modified xsi:type="dcterms:W3CDTF">2011-10-07T18:57:38Z</dcterms:modified>
</cp:coreProperties>
</file>