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67" r:id="rId3"/>
    <p:sldId id="274" r:id="rId4"/>
    <p:sldId id="276" r:id="rId5"/>
    <p:sldId id="278" r:id="rId6"/>
    <p:sldId id="269" r:id="rId7"/>
    <p:sldId id="272" r:id="rId8"/>
    <p:sldId id="273" r:id="rId9"/>
    <p:sldId id="277" r:id="rId10"/>
    <p:sldId id="275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9250" autoAdjust="0"/>
  </p:normalViewPr>
  <p:slideViewPr>
    <p:cSldViewPr>
      <p:cViewPr varScale="1">
        <p:scale>
          <a:sx n="84" d="100"/>
          <a:sy n="84" d="100"/>
        </p:scale>
        <p:origin x="-7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19E50-B298-483C-92F9-15F42F2F5964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1DA30-037C-49DC-8A94-ECFD90B12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6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16CBE-46C2-4E00-817A-F4E3F5D54C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9812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</a:t>
            </a:r>
            <a:b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b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Structures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&amp; Structures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762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is more important?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8839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</a:rPr>
              <a:t>				people?	or	structure?</a:t>
            </a:r>
          </a:p>
          <a:p>
            <a:r>
              <a:rPr lang="en-US" sz="2800" b="1" i="1" dirty="0" smtClean="0">
                <a:solidFill>
                  <a:srgbClr val="002060"/>
                </a:solidFill>
              </a:rPr>
              <a:t>Sargon				</a:t>
            </a:r>
            <a:r>
              <a:rPr lang="en-US" sz="2800" b="1" dirty="0" smtClean="0">
                <a:solidFill>
                  <a:srgbClr val="002060"/>
                </a:solidFill>
                <a:sym typeface="WP IconicSymbolsA"/>
              </a:rPr>
              <a:t></a:t>
            </a:r>
            <a:r>
              <a:rPr lang="en-US" sz="2800" b="1" i="1" dirty="0" smtClean="0">
                <a:solidFill>
                  <a:srgbClr val="002060"/>
                </a:solidFill>
              </a:rPr>
              <a:t>		</a:t>
            </a:r>
            <a:r>
              <a:rPr lang="en-US" sz="2800" b="1" dirty="0" smtClean="0">
                <a:solidFill>
                  <a:srgbClr val="002060"/>
                </a:solidFill>
                <a:sym typeface="WP IconicSymbolsA"/>
              </a:rPr>
              <a:t></a:t>
            </a:r>
            <a:r>
              <a:rPr lang="en-US" sz="2800" b="1" i="1" dirty="0" smtClean="0">
                <a:solidFill>
                  <a:srgbClr val="002060"/>
                </a:solidFill>
                <a:sym typeface="WP IconicSymbolsA"/>
              </a:rPr>
              <a:t> 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sym typeface="WP IconicSymbolsA"/>
              </a:rPr>
              <a:t>		</a:t>
            </a:r>
            <a:r>
              <a:rPr lang="en-US" b="1" i="1" dirty="0" smtClean="0">
                <a:solidFill>
                  <a:srgbClr val="002060"/>
                </a:solidFill>
                <a:sym typeface="WP IconicSymbolsA"/>
              </a:rPr>
              <a:t>&gt;&gt; ruled by personality, didn’t make lasting structure</a:t>
            </a:r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</a:rPr>
              <a:t>Hammurabi			</a:t>
            </a:r>
            <a:r>
              <a:rPr lang="en-US" sz="2800" b="1" dirty="0" smtClean="0">
                <a:solidFill>
                  <a:srgbClr val="002060"/>
                </a:solidFill>
                <a:sym typeface="WP IconicSymbolsA"/>
              </a:rPr>
              <a:t>		  the Code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sym typeface="WP IconicSymbolsA"/>
              </a:rPr>
              <a:t>					</a:t>
            </a:r>
            <a:r>
              <a:rPr lang="en-US" sz="2800" b="1" i="1" dirty="0" smtClean="0">
                <a:solidFill>
                  <a:srgbClr val="002060"/>
                </a:solidFill>
              </a:rPr>
              <a:t>		</a:t>
            </a:r>
            <a:r>
              <a:rPr lang="en-US" sz="2800" b="1" dirty="0" smtClean="0">
                <a:solidFill>
                  <a:srgbClr val="002060"/>
                </a:solidFill>
                <a:sym typeface="WP IconicSymbolsA"/>
              </a:rPr>
              <a:t>  but... </a:t>
            </a:r>
          </a:p>
          <a:p>
            <a:pPr lvl="4"/>
            <a:r>
              <a:rPr lang="en-US" b="1" i="1" dirty="0" smtClean="0">
                <a:solidFill>
                  <a:srgbClr val="002060"/>
                </a:solidFill>
                <a:sym typeface="WP IconicSymbolsA"/>
              </a:rPr>
              <a:t>&gt;&gt; built legal structure, but didn’t make any other lasting structures</a:t>
            </a:r>
          </a:p>
          <a:p>
            <a:r>
              <a:rPr lang="en-US" sz="2800" b="1" i="1" dirty="0" smtClean="0">
                <a:solidFill>
                  <a:srgbClr val="002060"/>
                </a:solidFill>
              </a:rPr>
              <a:t>George Washington		</a:t>
            </a:r>
            <a:r>
              <a:rPr lang="en-US" sz="2800" b="1" i="1" dirty="0" smtClean="0">
                <a:solidFill>
                  <a:srgbClr val="002060"/>
                </a:solidFill>
                <a:sym typeface="WP IconicSymbolsA"/>
              </a:rPr>
              <a:t></a:t>
            </a:r>
            <a:r>
              <a:rPr lang="en-US" sz="2800" b="1" dirty="0" smtClean="0">
                <a:solidFill>
                  <a:srgbClr val="002060"/>
                </a:solidFill>
                <a:sym typeface="WP IconicSymbolsA"/>
              </a:rPr>
              <a:t>		</a:t>
            </a:r>
            <a:r>
              <a:rPr lang="en-US" sz="3600" b="1" dirty="0" smtClean="0">
                <a:solidFill>
                  <a:srgbClr val="002060"/>
                </a:solidFill>
                <a:sym typeface="WP IconicSymbolsA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sym typeface="WP IconicSymbolsA"/>
              </a:rPr>
              <a:t></a:t>
            </a:r>
          </a:p>
          <a:p>
            <a:pPr lvl="4"/>
            <a:r>
              <a:rPr lang="en-US" b="1" i="1" dirty="0" smtClean="0">
                <a:solidFill>
                  <a:srgbClr val="002060"/>
                </a:solidFill>
              </a:rPr>
              <a:t>&gt;&gt; personality shaped his nation, and he turned the presidency into an office, not a man</a:t>
            </a:r>
          </a:p>
          <a:p>
            <a:r>
              <a:rPr lang="en-US" sz="2800" b="1" i="1" dirty="0" smtClean="0">
                <a:solidFill>
                  <a:srgbClr val="002060"/>
                </a:solidFill>
              </a:rPr>
              <a:t>Barack Obama			</a:t>
            </a:r>
            <a:r>
              <a:rPr lang="en-US" sz="2800" b="1" dirty="0" smtClean="0">
                <a:solidFill>
                  <a:srgbClr val="002060"/>
                </a:solidFill>
                <a:sym typeface="WP IconicSymbolsA"/>
              </a:rPr>
              <a:t>		</a:t>
            </a:r>
            <a:r>
              <a:rPr lang="en-US" sz="4000" b="1" i="1" dirty="0" smtClean="0">
                <a:solidFill>
                  <a:srgbClr val="002060"/>
                </a:solidFill>
                <a:sym typeface="WP IconicSymbolsA"/>
              </a:rPr>
              <a:t>?</a:t>
            </a:r>
          </a:p>
          <a:p>
            <a:pPr lvl="4"/>
            <a:r>
              <a:rPr lang="en-US" b="1" i="1" dirty="0" smtClean="0">
                <a:solidFill>
                  <a:srgbClr val="002060"/>
                </a:solidFill>
                <a:sym typeface="WP IconicSymbolsA"/>
              </a:rPr>
              <a:t>&gt;&gt; personality got elected, but according to existing structures; will he make lasting change in American structures?</a:t>
            </a:r>
            <a:endParaRPr lang="en-US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&amp; Structures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3200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 end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&amp; Structures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2178784"/>
            <a:ext cx="7086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</a:t>
            </a:r>
          </a:p>
          <a:p>
            <a:pPr algn="ctr"/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system or structure for organizing and doing something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&amp; Structures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bureau_chest-of-drawer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124200"/>
            <a:ext cx="2743200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1066800"/>
            <a:ext cx="708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system or structure for organizing and doing something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 descr="C:\Users\mlb\AppData\Local\Microsoft\Internet Explorer\temporary internet files_mlb\Temporary Internet Files\Content.IE5\1COH72ZL\MCj040403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429000"/>
            <a:ext cx="1644650" cy="1841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76600" y="3657600"/>
            <a:ext cx="327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bureaus of government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Federal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 of Investigation</a:t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Bureau of Printing &amp; Engraving</a:t>
            </a:r>
          </a:p>
          <a:p>
            <a:pPr lvl="1"/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The offices and functions of the government = the government bureaucracy</a:t>
            </a:r>
            <a:endParaRPr lang="en-US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&amp; Structures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bureau_chest-of-drawer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124200"/>
            <a:ext cx="2743200" cy="2971800"/>
          </a:xfrm>
          <a:prstGeom prst="rect">
            <a:avLst/>
          </a:prstGeom>
        </p:spPr>
      </p:pic>
      <p:pic>
        <p:nvPicPr>
          <p:cNvPr id="7" name="Picture 3" descr="C:\Users\mlb\AppData\Local\Microsoft\Internet Explorer\temporary internet files_mlb\Temporary Internet Files\Content.IE5\1COH72ZL\MCj040403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429000"/>
            <a:ext cx="1644650" cy="1841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88890" y="3733800"/>
            <a:ext cx="327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bureaucracies can be private, as well: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i="1" dirty="0" smtClean="0">
                <a:solidFill>
                  <a:srgbClr val="002060"/>
                </a:solidFill>
              </a:rPr>
              <a:t>* business bureaucracy</a:t>
            </a:r>
          </a:p>
          <a:p>
            <a:pPr algn="ctr"/>
            <a:endParaRPr lang="en-US" sz="20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002060"/>
                </a:solidFill>
              </a:rPr>
              <a:t>* </a:t>
            </a:r>
            <a:r>
              <a:rPr lang="en-US" sz="2000" b="1" i="1" dirty="0" smtClean="0">
                <a:solidFill>
                  <a:srgbClr val="002060"/>
                </a:solidFill>
              </a:rPr>
              <a:t>school or university bureaucracy</a:t>
            </a:r>
            <a:endParaRPr lang="en-US" sz="20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066800"/>
            <a:ext cx="7086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system or structure for organizing and doing something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&amp; Structures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447800"/>
            <a:ext cx="708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</a:p>
          <a:p>
            <a:pPr algn="ctr"/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rules, systems, traditions, organizations that set and guide the form of a society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mlb\AppData\Local\Microsoft\Internet Explorer\temporary internet files_mlb\Temporary Internet Files\Content.IE5\CLUJY1RT\MC9001495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2782"/>
            <a:ext cx="3143061" cy="212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lb\AppData\Local\Microsoft\Internet Explorer\temporary internet files_mlb\Temporary Internet Files\Content.IE5\CLUJY1RT\MC9102163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64346"/>
            <a:ext cx="1767254" cy="158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lb\AppData\Local\Microsoft\Internet Explorer\temporary internet files_mlb\Temporary Internet Files\Content.IE5\C9G4MHMV\MP900399309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735" y="4560463"/>
            <a:ext cx="2718583" cy="178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57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&amp; Structures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143000"/>
            <a:ext cx="5791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history...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is more important?</a:t>
            </a:r>
          </a:p>
          <a:p>
            <a:pPr algn="ctr"/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people?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structures?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&amp; Structures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676400"/>
            <a:ext cx="64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bureaucracies are established to make a function or service permanent, and not dependent on people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&amp; Structures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143000"/>
            <a:ext cx="5791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bureaucracy...</a:t>
            </a: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the structure is more important than the people</a:t>
            </a:r>
          </a:p>
          <a:p>
            <a:pPr lvl="1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the people fill in the offices and functions</a:t>
            </a:r>
          </a:p>
          <a:p>
            <a:pPr lvl="1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the structure sets what the people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Bureaucracy &amp; Structures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676400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but...</a:t>
            </a:r>
          </a:p>
          <a:p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create bureaucracies &amp; structures....</a:t>
            </a:r>
          </a:p>
          <a:p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= Leadership &amp; Choices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B9C18EC454A943946E788AC64BBD03" ma:contentTypeVersion="0" ma:contentTypeDescription="Create a new document." ma:contentTypeScope="" ma:versionID="70e7e46e171f3eca6317a3511463d37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8D3773-F732-4091-8970-103226914E88}"/>
</file>

<file path=customXml/itemProps2.xml><?xml version="1.0" encoding="utf-8"?>
<ds:datastoreItem xmlns:ds="http://schemas.openxmlformats.org/officeDocument/2006/customXml" ds:itemID="{FAA19A32-7887-4DE4-A58A-95B5580C663E}"/>
</file>

<file path=customXml/itemProps3.xml><?xml version="1.0" encoding="utf-8"?>
<ds:datastoreItem xmlns:ds="http://schemas.openxmlformats.org/officeDocument/2006/customXml" ds:itemID="{8DFB0678-940B-4550-BE88-0A3F71E484A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3059</TotalTime>
  <Words>188</Words>
  <Application>Microsoft Office PowerPoint</Application>
  <PresentationFormat>On-screen Show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mlb</dc:creator>
  <cp:lastModifiedBy>Bromley</cp:lastModifiedBy>
  <cp:revision>83</cp:revision>
  <dcterms:created xsi:type="dcterms:W3CDTF">2008-03-04T18:17:36Z</dcterms:created>
  <dcterms:modified xsi:type="dcterms:W3CDTF">2011-09-01T20:21:55Z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0x01010096B9C18EC454A943946E788AC64BBD03</vt:lpwstr>
  </property>
</Properties>
</file>