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
  </p:notesMasterIdLst>
  <p:sldIdLst>
    <p:sldId id="286" r:id="rId2"/>
    <p:sldId id="283" r:id="rId3"/>
    <p:sldId id="284" r:id="rId4"/>
    <p:sldId id="285"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2DF1"/>
    <a:srgbClr val="5340DE"/>
    <a:srgbClr val="9900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09" autoAdjust="0"/>
    <p:restoredTop sz="89297" autoAdjust="0"/>
  </p:normalViewPr>
  <p:slideViewPr>
    <p:cSldViewPr>
      <p:cViewPr varScale="1">
        <p:scale>
          <a:sx n="86" d="100"/>
          <a:sy n="86" d="100"/>
        </p:scale>
        <p:origin x="-82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819E50-B298-483C-92F9-15F42F2F5964}" type="datetimeFigureOut">
              <a:rPr lang="en-US" smtClean="0"/>
              <a:pPr/>
              <a:t>4/28/2010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A1DA30-037C-49DC-8A94-ECFD90B12BB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6816CBE-46C2-4E00-817A-F4E3F5D54C91}" type="datetimeFigureOut">
              <a:rPr lang="en-US" smtClean="0"/>
              <a:pPr/>
              <a:t>4/28/2010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816CBE-46C2-4E00-817A-F4E3F5D54C91}" type="datetimeFigureOut">
              <a:rPr lang="en-US" smtClean="0"/>
              <a:pPr/>
              <a:t>4/28/2010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816CBE-46C2-4E00-817A-F4E3F5D54C91}" type="datetimeFigureOut">
              <a:rPr lang="en-US" smtClean="0"/>
              <a:pPr/>
              <a:t>4/28/2010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816CBE-46C2-4E00-817A-F4E3F5D54C91}" type="datetimeFigureOut">
              <a:rPr lang="en-US" smtClean="0"/>
              <a:pPr/>
              <a:t>4/28/2010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6816CBE-46C2-4E00-817A-F4E3F5D54C91}" type="datetimeFigureOut">
              <a:rPr lang="en-US" smtClean="0"/>
              <a:pPr/>
              <a:t>4/28/2010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816CBE-46C2-4E00-817A-F4E3F5D54C91}" type="datetimeFigureOut">
              <a:rPr lang="en-US" smtClean="0"/>
              <a:pPr/>
              <a:t>4/28/2010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6816CBE-46C2-4E00-817A-F4E3F5D54C91}" type="datetimeFigureOut">
              <a:rPr lang="en-US" smtClean="0"/>
              <a:pPr/>
              <a:t>4/28/2010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6816CBE-46C2-4E00-817A-F4E3F5D54C91}" type="datetimeFigureOut">
              <a:rPr lang="en-US" smtClean="0"/>
              <a:pPr/>
              <a:t>4/28/2010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16CBE-46C2-4E00-817A-F4E3F5D54C91}" type="datetimeFigureOut">
              <a:rPr lang="en-US" smtClean="0"/>
              <a:pPr/>
              <a:t>4/28/2010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816CBE-46C2-4E00-817A-F4E3F5D54C91}" type="datetimeFigureOut">
              <a:rPr lang="en-US" smtClean="0"/>
              <a:pPr/>
              <a:t>4/28/2010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6816CBE-46C2-4E00-817A-F4E3F5D54C91}" type="datetimeFigureOut">
              <a:rPr lang="en-US" smtClean="0"/>
              <a:pPr/>
              <a:t>4/28/2010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A793D58-503C-4C26-ACEF-97E15D091BF5}"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6816CBE-46C2-4E00-817A-F4E3F5D54C91}" type="datetimeFigureOut">
              <a:rPr lang="en-US" smtClean="0"/>
              <a:pPr/>
              <a:t>4/28/2010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A793D58-503C-4C26-ACEF-97E15D091BF5}"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8991600" cy="6617196"/>
          </a:xfrm>
          <a:prstGeom prst="rect">
            <a:avLst/>
          </a:prstGeom>
          <a:noFill/>
        </p:spPr>
        <p:txBody>
          <a:bodyPr wrap="square" rtlCol="0">
            <a:spAutoFit/>
          </a:bodyPr>
          <a:lstStyle/>
          <a:p>
            <a:pPr algn="ctr"/>
            <a:endParaRPr lang="en-US" sz="2800" b="1" dirty="0" smtClean="0">
              <a:effectLst>
                <a:outerShdw blurRad="38100" dist="38100" dir="2700000" algn="tl">
                  <a:srgbClr val="000000">
                    <a:alpha val="43137"/>
                  </a:srgbClr>
                </a:outerShdw>
              </a:effectLst>
            </a:endParaRPr>
          </a:p>
          <a:p>
            <a:pPr algn="ctr"/>
            <a:endParaRPr lang="en-US" sz="2800" b="1" dirty="0" smtClean="0">
              <a:effectLst>
                <a:outerShdw blurRad="38100" dist="38100" dir="2700000" algn="tl">
                  <a:srgbClr val="000000">
                    <a:alpha val="43137"/>
                  </a:srgbClr>
                </a:outerShdw>
              </a:effectLst>
            </a:endParaRPr>
          </a:p>
          <a:p>
            <a:pPr algn="ctr"/>
            <a:r>
              <a:rPr lang="en-US" sz="2800" b="1" dirty="0" smtClean="0">
                <a:effectLst>
                  <a:outerShdw blurRad="38100" dist="38100" dir="2700000" algn="tl">
                    <a:srgbClr val="000000">
                      <a:alpha val="43137"/>
                    </a:srgbClr>
                  </a:outerShdw>
                </a:effectLst>
              </a:rPr>
              <a:t>14th Amendment</a:t>
            </a:r>
          </a:p>
          <a:p>
            <a:pPr algn="ctr"/>
            <a:endParaRPr lang="en-US" sz="2800" b="1" dirty="0" smtClean="0">
              <a:effectLst>
                <a:outerShdw blurRad="38100" dist="38100" dir="2700000" algn="tl">
                  <a:srgbClr val="000000">
                    <a:alpha val="43137"/>
                  </a:srgbClr>
                </a:outerShdw>
              </a:effectLst>
            </a:endParaRPr>
          </a:p>
          <a:p>
            <a:pPr algn="ctr"/>
            <a:r>
              <a:rPr lang="en-US" sz="2400" b="1" dirty="0" smtClean="0">
                <a:solidFill>
                  <a:srgbClr val="FFFF00"/>
                </a:solidFill>
                <a:effectLst>
                  <a:outerShdw blurRad="38100" dist="38100" dir="2700000" algn="tl">
                    <a:srgbClr val="000000">
                      <a:alpha val="43137"/>
                    </a:srgbClr>
                  </a:outerShdw>
                </a:effectLst>
              </a:rPr>
              <a:t>* post </a:t>
            </a:r>
            <a:r>
              <a:rPr lang="en-US" sz="2400" b="1" dirty="0" smtClean="0">
                <a:solidFill>
                  <a:srgbClr val="FFFF00"/>
                </a:solidFill>
                <a:effectLst>
                  <a:outerShdw blurRad="38100" dist="38100" dir="2700000" algn="tl">
                    <a:srgbClr val="000000">
                      <a:alpha val="43137"/>
                    </a:srgbClr>
                  </a:outerShdw>
                </a:effectLst>
              </a:rPr>
              <a:t>Civil </a:t>
            </a:r>
            <a:r>
              <a:rPr lang="en-US" sz="2400" b="1" dirty="0" smtClean="0">
                <a:solidFill>
                  <a:srgbClr val="FFFF00"/>
                </a:solidFill>
                <a:effectLst>
                  <a:outerShdw blurRad="38100" dist="38100" dir="2700000" algn="tl">
                    <a:srgbClr val="000000">
                      <a:alpha val="43137"/>
                    </a:srgbClr>
                  </a:outerShdw>
                </a:effectLst>
              </a:rPr>
              <a:t>War</a:t>
            </a:r>
          </a:p>
          <a:p>
            <a:pPr algn="ctr"/>
            <a:r>
              <a:rPr lang="en-US" sz="2400" b="1" i="1" dirty="0" smtClean="0">
                <a:solidFill>
                  <a:srgbClr val="FFFF00"/>
                </a:solidFill>
                <a:effectLst>
                  <a:outerShdw blurRad="38100" dist="38100" dir="2700000" algn="tl">
                    <a:srgbClr val="000000">
                      <a:alpha val="43137"/>
                    </a:srgbClr>
                  </a:outerShdw>
                </a:effectLst>
              </a:rPr>
              <a:t>* </a:t>
            </a:r>
            <a:r>
              <a:rPr lang="en-US" sz="2400" b="1" i="1" dirty="0" smtClean="0">
                <a:solidFill>
                  <a:srgbClr val="FFFF00"/>
                </a:solidFill>
                <a:effectLst>
                  <a:outerShdw blurRad="38100" dist="38100" dir="2700000" algn="tl">
                    <a:srgbClr val="000000">
                      <a:alpha val="43137"/>
                    </a:srgbClr>
                  </a:outerShdw>
                </a:effectLst>
              </a:rPr>
              <a:t>“</a:t>
            </a:r>
            <a:r>
              <a:rPr lang="en-US" sz="2400" b="1" i="1" dirty="0" smtClean="0">
                <a:solidFill>
                  <a:srgbClr val="FFFF00"/>
                </a:solidFill>
                <a:effectLst>
                  <a:outerShdw blurRad="38100" dist="38100" dir="2700000" algn="tl">
                    <a:srgbClr val="000000">
                      <a:alpha val="43137"/>
                    </a:srgbClr>
                  </a:outerShdw>
                </a:effectLst>
              </a:rPr>
              <a:t>these” </a:t>
            </a:r>
            <a:r>
              <a:rPr lang="en-US" sz="2400" b="1" i="1" dirty="0" smtClean="0">
                <a:solidFill>
                  <a:srgbClr val="FFFF00"/>
                </a:solidFill>
                <a:effectLst>
                  <a:outerShdw blurRad="38100" dist="38100" dir="2700000" algn="tl">
                    <a:srgbClr val="000000">
                      <a:alpha val="43137"/>
                    </a:srgbClr>
                  </a:outerShdw>
                </a:effectLst>
              </a:rPr>
              <a:t>v. “the” United States!</a:t>
            </a:r>
          </a:p>
          <a:p>
            <a:pPr algn="ctr"/>
            <a:r>
              <a:rPr lang="en-US" sz="2400" b="1" dirty="0" smtClean="0">
                <a:solidFill>
                  <a:srgbClr val="FFFF00"/>
                </a:solidFill>
                <a:effectLst>
                  <a:outerShdw blurRad="38100" dist="38100" dir="2700000" algn="tl">
                    <a:srgbClr val="000000">
                      <a:alpha val="43137"/>
                    </a:srgbClr>
                  </a:outerShdw>
                </a:effectLst>
              </a:rPr>
              <a:t>* nationalizing citizenship</a:t>
            </a:r>
          </a:p>
          <a:p>
            <a:pPr algn="ctr"/>
            <a:r>
              <a:rPr lang="en-US" sz="2400" b="1" dirty="0" smtClean="0">
                <a:solidFill>
                  <a:srgbClr val="FFFF00"/>
                </a:solidFill>
                <a:effectLst>
                  <a:outerShdw blurRad="38100" dist="38100" dir="2700000" algn="tl">
                    <a:srgbClr val="000000">
                      <a:alpha val="43137"/>
                    </a:srgbClr>
                  </a:outerShdw>
                </a:effectLst>
              </a:rPr>
              <a:t>* nationalizing “privileges &amp; immunities” clause</a:t>
            </a:r>
          </a:p>
          <a:p>
            <a:pPr algn="ctr"/>
            <a:r>
              <a:rPr lang="en-US" sz="2400" b="1" dirty="0" smtClean="0">
                <a:solidFill>
                  <a:srgbClr val="FFFF00"/>
                </a:solidFill>
                <a:effectLst>
                  <a:outerShdw blurRad="38100" dist="38100" dir="2700000" algn="tl">
                    <a:srgbClr val="000000">
                      <a:alpha val="43137"/>
                    </a:srgbClr>
                  </a:outerShdw>
                </a:effectLst>
              </a:rPr>
              <a:t>* nationalizing “due process” clause</a:t>
            </a:r>
          </a:p>
          <a:p>
            <a:pPr algn="ctr"/>
            <a:endParaRPr lang="en-US" sz="2400" b="1" i="1" dirty="0" smtClean="0">
              <a:solidFill>
                <a:srgbClr val="FFFF00"/>
              </a:solidFill>
              <a:effectLst>
                <a:outerShdw blurRad="38100" dist="38100" dir="2700000" algn="tl">
                  <a:srgbClr val="000000">
                    <a:alpha val="43137"/>
                  </a:srgbClr>
                </a:outerShdw>
              </a:effectLst>
            </a:endParaRPr>
          </a:p>
          <a:p>
            <a:pPr algn="ctr"/>
            <a:r>
              <a:rPr lang="en-US" sz="2400" b="1" u="sng" dirty="0" smtClean="0">
                <a:effectLst>
                  <a:outerShdw blurRad="38100" dist="38100" dir="2700000" algn="tl">
                    <a:srgbClr val="000000">
                      <a:alpha val="43137"/>
                    </a:srgbClr>
                  </a:outerShdw>
                </a:effectLst>
              </a:rPr>
              <a:t>Incorporation Doctrine</a:t>
            </a:r>
            <a:r>
              <a:rPr lang="en-US" sz="2400" b="1" dirty="0" smtClean="0">
                <a:effectLst>
                  <a:outerShdw blurRad="38100" dist="38100" dir="2700000" algn="tl">
                    <a:srgbClr val="000000">
                      <a:alpha val="43137"/>
                    </a:srgbClr>
                  </a:outerShdw>
                </a:effectLst>
              </a:rPr>
              <a:t>: </a:t>
            </a:r>
          </a:p>
          <a:p>
            <a:pPr algn="ctr"/>
            <a:r>
              <a:rPr lang="en-US" sz="2400" b="1" dirty="0" smtClean="0">
                <a:effectLst>
                  <a:outerShdw blurRad="38100" dist="38100" dir="2700000" algn="tl">
                    <a:srgbClr val="000000">
                      <a:alpha val="43137"/>
                    </a:srgbClr>
                  </a:outerShdw>
                </a:effectLst>
              </a:rPr>
              <a:t>= applying </a:t>
            </a:r>
            <a:r>
              <a:rPr lang="en-US" sz="2400" b="1" dirty="0" smtClean="0">
                <a:effectLst>
                  <a:outerShdw blurRad="38100" dist="38100" dir="2700000" algn="tl">
                    <a:srgbClr val="000000">
                      <a:alpha val="43137"/>
                    </a:srgbClr>
                  </a:outerShdw>
                </a:effectLst>
              </a:rPr>
              <a:t>the Bill of Rights to the States</a:t>
            </a:r>
          </a:p>
          <a:p>
            <a:pPr algn="ctr"/>
            <a:r>
              <a:rPr lang="en-US" sz="2400" b="1" dirty="0" smtClean="0">
                <a:effectLst>
                  <a:outerShdw blurRad="38100" dist="38100" dir="2700000" algn="tl">
                    <a:srgbClr val="000000">
                      <a:alpha val="43137"/>
                    </a:srgbClr>
                  </a:outerShdw>
                </a:effectLst>
              </a:rPr>
              <a:t>through the:</a:t>
            </a:r>
          </a:p>
          <a:p>
            <a:pPr algn="ctr"/>
            <a:r>
              <a:rPr lang="en-US" sz="3200" b="1" i="1" dirty="0" smtClean="0">
                <a:solidFill>
                  <a:srgbClr val="FFFF00"/>
                </a:solidFill>
                <a:effectLst>
                  <a:outerShdw blurRad="38100" dist="38100" dir="2700000" algn="tl">
                    <a:srgbClr val="000000">
                      <a:alpha val="43137"/>
                    </a:srgbClr>
                  </a:outerShdw>
                </a:effectLst>
              </a:rPr>
              <a:t>* </a:t>
            </a:r>
            <a:r>
              <a:rPr lang="en-US" sz="3200" b="1" i="1" dirty="0" smtClean="0">
                <a:solidFill>
                  <a:srgbClr val="FFFF00"/>
                </a:solidFill>
                <a:effectLst>
                  <a:outerShdw blurRad="38100" dist="38100" dir="2700000" algn="tl">
                    <a:srgbClr val="000000">
                      <a:alpha val="43137"/>
                    </a:srgbClr>
                  </a:outerShdw>
                </a:effectLst>
              </a:rPr>
              <a:t>due process clause</a:t>
            </a:r>
          </a:p>
          <a:p>
            <a:pPr algn="ctr"/>
            <a:r>
              <a:rPr lang="en-US" sz="3200" b="1" i="1" dirty="0" smtClean="0">
                <a:solidFill>
                  <a:srgbClr val="FFFF00"/>
                </a:solidFill>
                <a:effectLst>
                  <a:outerShdw blurRad="38100" dist="38100" dir="2700000" algn="tl">
                    <a:srgbClr val="000000">
                      <a:alpha val="43137"/>
                    </a:srgbClr>
                  </a:outerShdw>
                </a:effectLst>
              </a:rPr>
              <a:t>* equal protection </a:t>
            </a:r>
            <a:r>
              <a:rPr lang="en-US" sz="3200" b="1" i="1" dirty="0" smtClean="0">
                <a:solidFill>
                  <a:srgbClr val="FFFF00"/>
                </a:solidFill>
                <a:effectLst>
                  <a:outerShdw blurRad="38100" dist="38100" dir="2700000" algn="tl">
                    <a:srgbClr val="000000">
                      <a:alpha val="43137"/>
                    </a:srgbClr>
                  </a:outerShdw>
                </a:effectLst>
              </a:rPr>
              <a:t>clause</a:t>
            </a:r>
            <a:br>
              <a:rPr lang="en-US" sz="3200" b="1" i="1" dirty="0" smtClean="0">
                <a:solidFill>
                  <a:srgbClr val="FFFF00"/>
                </a:solidFill>
                <a:effectLst>
                  <a:outerShdw blurRad="38100" dist="38100" dir="2700000" algn="tl">
                    <a:srgbClr val="000000">
                      <a:alpha val="43137"/>
                    </a:srgbClr>
                  </a:outerShdw>
                </a:effectLst>
              </a:rPr>
            </a:br>
            <a:endParaRPr lang="en-US" sz="3200" b="1" i="1" dirty="0" smtClean="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152400"/>
            <a:ext cx="8763000" cy="6801862"/>
          </a:xfrm>
          <a:prstGeom prst="rect">
            <a:avLst/>
          </a:prstGeom>
          <a:noFill/>
        </p:spPr>
        <p:txBody>
          <a:bodyPr wrap="square" rtlCol="0">
            <a:spAutoFit/>
          </a:bodyPr>
          <a:lstStyle/>
          <a:p>
            <a:pPr algn="ctr"/>
            <a:r>
              <a:rPr lang="en-US" sz="2800" b="1" dirty="0" smtClean="0">
                <a:effectLst>
                  <a:outerShdw blurRad="38100" dist="38100" dir="2700000" algn="tl">
                    <a:srgbClr val="000000">
                      <a:alpha val="43137"/>
                    </a:srgbClr>
                  </a:outerShdw>
                </a:effectLst>
              </a:rPr>
              <a:t>14th Amendment</a:t>
            </a:r>
          </a:p>
          <a:p>
            <a:r>
              <a:rPr lang="en-US" sz="2400" b="1" dirty="0" smtClean="0">
                <a:effectLst>
                  <a:outerShdw blurRad="38100" dist="38100" dir="2700000" algn="tl">
                    <a:srgbClr val="000000">
                      <a:alpha val="43137"/>
                    </a:srgbClr>
                  </a:outerShdw>
                </a:effectLst>
              </a:rPr>
              <a:t>Section 1. All persons born or naturalized in the United States, and subject to the jurisdiction thereof, are citizens of the United States and of the State wherein they reside. </a:t>
            </a:r>
          </a:p>
          <a:p>
            <a:pPr lvl="1"/>
            <a:r>
              <a:rPr lang="en-US" sz="2400" b="1" i="1" dirty="0" smtClean="0">
                <a:solidFill>
                  <a:srgbClr val="FFFF00"/>
                </a:solidFill>
                <a:effectLst>
                  <a:outerShdw blurRad="38100" dist="38100" dir="2700000" algn="tl">
                    <a:srgbClr val="000000">
                      <a:alpha val="43137"/>
                    </a:srgbClr>
                  </a:outerShdw>
                </a:effectLst>
              </a:rPr>
              <a:t>= naturalized citizens (former slaves = citizens)</a:t>
            </a:r>
          </a:p>
          <a:p>
            <a:pPr lvl="2"/>
            <a:r>
              <a:rPr lang="en-US" sz="2400" b="1" i="1" dirty="0" smtClean="0">
                <a:solidFill>
                  <a:srgbClr val="FFFF00"/>
                </a:solidFill>
                <a:effectLst>
                  <a:outerShdw blurRad="38100" dist="38100" dir="2700000" algn="tl">
                    <a:srgbClr val="000000">
                      <a:alpha val="43137"/>
                    </a:srgbClr>
                  </a:outerShdw>
                </a:effectLst>
              </a:rPr>
              <a:t>= national citizenship</a:t>
            </a:r>
            <a:endParaRPr lang="en-US" sz="2400" b="1" i="1" dirty="0" smtClean="0">
              <a:effectLst>
                <a:outerShdw blurRad="38100" dist="38100" dir="2700000" algn="tl">
                  <a:srgbClr val="000000">
                    <a:alpha val="43137"/>
                  </a:srgbClr>
                </a:outerShdw>
              </a:effectLst>
            </a:endParaRPr>
          </a:p>
          <a:p>
            <a:r>
              <a:rPr lang="en-US" sz="2400" b="1" dirty="0" smtClean="0">
                <a:effectLst>
                  <a:outerShdw blurRad="38100" dist="38100" dir="2700000" algn="tl">
                    <a:srgbClr val="000000">
                      <a:alpha val="43137"/>
                    </a:srgbClr>
                  </a:outerShdw>
                </a:effectLst>
              </a:rPr>
              <a:t>No State shall make or enforce any law which shall abridge the privileges or immunities of citizens of the United States; </a:t>
            </a:r>
          </a:p>
          <a:p>
            <a:pPr lvl="1"/>
            <a:r>
              <a:rPr lang="en-US" sz="2400" b="1" i="1" dirty="0" smtClean="0">
                <a:solidFill>
                  <a:srgbClr val="FFFF00"/>
                </a:solidFill>
                <a:effectLst>
                  <a:outerShdw blurRad="38100" dist="38100" dir="2700000" algn="tl">
                    <a:srgbClr val="000000">
                      <a:alpha val="43137"/>
                    </a:srgbClr>
                  </a:outerShdw>
                </a:effectLst>
              </a:rPr>
              <a:t>= states must treat citizens as NATIONAL &gt;&gt; privileges &amp; immunities of national citizens not just of other states</a:t>
            </a:r>
          </a:p>
          <a:p>
            <a:r>
              <a:rPr lang="en-US" sz="2400" b="1" dirty="0" smtClean="0">
                <a:effectLst>
                  <a:outerShdw blurRad="38100" dist="38100" dir="2700000" algn="tl">
                    <a:srgbClr val="000000">
                      <a:alpha val="43137"/>
                    </a:srgbClr>
                  </a:outerShdw>
                </a:effectLst>
              </a:rPr>
              <a:t>nor shall any State deprive any person of life, liberty, or property, without due process of law; </a:t>
            </a:r>
          </a:p>
          <a:p>
            <a:pPr lvl="1"/>
            <a:r>
              <a:rPr lang="en-US" sz="2400" b="1" i="1" dirty="0" smtClean="0">
                <a:solidFill>
                  <a:srgbClr val="FFFF00"/>
                </a:solidFill>
                <a:effectLst>
                  <a:outerShdw blurRad="38100" dist="38100" dir="2700000" algn="tl">
                    <a:srgbClr val="000000">
                      <a:alpha val="43137"/>
                    </a:srgbClr>
                  </a:outerShdw>
                </a:effectLst>
              </a:rPr>
              <a:t>= due process (from 5th amendment) : now applies to states</a:t>
            </a:r>
            <a:endParaRPr lang="en-US" sz="2400" b="1" dirty="0" smtClean="0">
              <a:effectLst>
                <a:outerShdw blurRad="38100" dist="38100" dir="2700000" algn="tl">
                  <a:srgbClr val="000000">
                    <a:alpha val="43137"/>
                  </a:srgbClr>
                </a:outerShdw>
              </a:effectLst>
            </a:endParaRPr>
          </a:p>
          <a:p>
            <a:r>
              <a:rPr lang="en-US" sz="2400" b="1" dirty="0" smtClean="0">
                <a:effectLst>
                  <a:outerShdw blurRad="38100" dist="38100" dir="2700000" algn="tl">
                    <a:srgbClr val="000000">
                      <a:alpha val="43137"/>
                    </a:srgbClr>
                  </a:outerShdw>
                </a:effectLst>
              </a:rPr>
              <a:t>nor deny to any person within its jurisdiction the equal protection of the laws. </a:t>
            </a:r>
          </a:p>
          <a:p>
            <a:pPr lvl="1"/>
            <a:r>
              <a:rPr lang="en-US" sz="2400" b="1" dirty="0" smtClean="0">
                <a:solidFill>
                  <a:srgbClr val="FFFF00"/>
                </a:solidFill>
                <a:effectLst>
                  <a:outerShdw blurRad="38100" dist="38100" dir="2700000" algn="tl">
                    <a:srgbClr val="000000">
                      <a:alpha val="43137"/>
                    </a:srgbClr>
                  </a:outerShdw>
                </a:effectLst>
              </a:rPr>
              <a:t>= equal protection of the laws &gt;&gt; for all citizens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152400"/>
            <a:ext cx="8763000" cy="6801862"/>
          </a:xfrm>
          <a:prstGeom prst="rect">
            <a:avLst/>
          </a:prstGeom>
          <a:noFill/>
        </p:spPr>
        <p:txBody>
          <a:bodyPr wrap="square" rtlCol="0">
            <a:spAutoFit/>
          </a:bodyPr>
          <a:lstStyle/>
          <a:p>
            <a:pPr algn="ctr"/>
            <a:r>
              <a:rPr lang="en-US" sz="2800" b="1" dirty="0" smtClean="0">
                <a:effectLst>
                  <a:outerShdw blurRad="38100" dist="38100" dir="2700000" algn="tl">
                    <a:srgbClr val="000000">
                      <a:alpha val="43137"/>
                    </a:srgbClr>
                  </a:outerShdw>
                </a:effectLst>
              </a:rPr>
              <a:t>14th Amendment</a:t>
            </a:r>
          </a:p>
          <a:p>
            <a:r>
              <a:rPr lang="en-US" sz="2400" b="1" dirty="0" smtClean="0">
                <a:effectLst>
                  <a:outerShdw blurRad="38100" dist="38100" dir="2700000" algn="tl">
                    <a:srgbClr val="000000">
                      <a:alpha val="43137"/>
                    </a:srgbClr>
                  </a:outerShdw>
                </a:effectLst>
              </a:rPr>
              <a:t>Section 2. Representatives shall be apportioned among the several States according to their respective numbers, counting the whole number of persons in each State, excluding Indians not taxed. </a:t>
            </a:r>
          </a:p>
          <a:p>
            <a:pPr lvl="1"/>
            <a:r>
              <a:rPr lang="en-US" sz="2400" b="1" dirty="0" smtClean="0">
                <a:solidFill>
                  <a:srgbClr val="FFFF00"/>
                </a:solidFill>
                <a:effectLst>
                  <a:outerShdw blurRad="38100" dist="38100" dir="2700000" algn="tl">
                    <a:srgbClr val="000000">
                      <a:alpha val="43137"/>
                    </a:srgbClr>
                  </a:outerShdw>
                </a:effectLst>
              </a:rPr>
              <a:t>= fixes the 3/5ths clause for representation in the House</a:t>
            </a:r>
            <a:endParaRPr lang="en-US" sz="2400" b="1" dirty="0" smtClean="0">
              <a:effectLst>
                <a:outerShdw blurRad="38100" dist="38100" dir="2700000" algn="tl">
                  <a:srgbClr val="000000">
                    <a:alpha val="43137"/>
                  </a:srgbClr>
                </a:outerShdw>
              </a:effectLst>
            </a:endParaRPr>
          </a:p>
          <a:p>
            <a:r>
              <a:rPr lang="en-US" sz="2400" b="1" dirty="0" smtClean="0">
                <a:effectLst>
                  <a:outerShdw blurRad="38100" dist="38100" dir="2700000" algn="tl">
                    <a:srgbClr val="000000">
                      <a:alpha val="43137"/>
                    </a:srgbClr>
                  </a:outerShdw>
                </a:effectLst>
              </a:rPr>
              <a:t>But when the right to vote at any election for the choice of electors for President and Vice President of the United States, Representatives in Congress, the Executive and Judicial officers of a State, or the members of the Legislature thereof, is denied to any of the </a:t>
            </a:r>
            <a:r>
              <a:rPr lang="en-US" sz="2400" b="1" dirty="0" smtClean="0">
                <a:solidFill>
                  <a:srgbClr val="FFFF00"/>
                </a:solidFill>
                <a:effectLst>
                  <a:outerShdw blurRad="38100" dist="38100" dir="2700000" algn="tl">
                    <a:srgbClr val="000000">
                      <a:alpha val="43137"/>
                    </a:srgbClr>
                  </a:outerShdw>
                </a:effectLst>
              </a:rPr>
              <a:t>male inhabitants</a:t>
            </a:r>
          </a:p>
          <a:p>
            <a:r>
              <a:rPr lang="en-US" sz="2400" b="1" dirty="0" smtClean="0">
                <a:solidFill>
                  <a:srgbClr val="FFFF00"/>
                </a:solidFill>
                <a:effectLst>
                  <a:outerShdw blurRad="38100" dist="38100" dir="2700000" algn="tl">
                    <a:srgbClr val="000000">
                      <a:alpha val="43137"/>
                    </a:srgbClr>
                  </a:outerShdw>
                </a:effectLst>
              </a:rPr>
              <a:t> </a:t>
            </a:r>
            <a:r>
              <a:rPr lang="en-US" sz="2400" b="1" dirty="0" smtClean="0">
                <a:effectLst>
                  <a:outerShdw blurRad="38100" dist="38100" dir="2700000" algn="tl">
                    <a:srgbClr val="000000">
                      <a:alpha val="43137"/>
                    </a:srgbClr>
                  </a:outerShdw>
                </a:effectLst>
              </a:rPr>
              <a:t>of such State, </a:t>
            </a:r>
            <a:r>
              <a:rPr lang="en-US" sz="2400" b="1" dirty="0" smtClean="0">
                <a:solidFill>
                  <a:srgbClr val="FFFF00"/>
                </a:solidFill>
                <a:effectLst>
                  <a:outerShdw blurRad="38100" dist="38100" dir="2700000" algn="tl">
                    <a:srgbClr val="000000">
                      <a:alpha val="43137"/>
                    </a:srgbClr>
                  </a:outerShdw>
                </a:effectLst>
              </a:rPr>
              <a:t>being twenty one years of age</a:t>
            </a:r>
            <a:r>
              <a:rPr lang="en-US" sz="2400" b="1" dirty="0" smtClean="0">
                <a:effectLst>
                  <a:outerShdw blurRad="38100" dist="38100" dir="2700000" algn="tl">
                    <a:srgbClr val="000000">
                      <a:alpha val="43137"/>
                    </a:srgbClr>
                  </a:outerShdw>
                </a:effectLst>
              </a:rPr>
              <a:t>, and citizens of the United States, or in any way abridged, </a:t>
            </a:r>
            <a:r>
              <a:rPr lang="en-US" sz="2400" b="1" dirty="0" smtClean="0">
                <a:solidFill>
                  <a:srgbClr val="FFFF00"/>
                </a:solidFill>
                <a:effectLst>
                  <a:outerShdw blurRad="38100" dist="38100" dir="2700000" algn="tl">
                    <a:srgbClr val="000000">
                      <a:alpha val="43137"/>
                    </a:srgbClr>
                  </a:outerShdw>
                </a:effectLst>
              </a:rPr>
              <a:t>except for participation in rebellion, or other crime</a:t>
            </a:r>
            <a:r>
              <a:rPr lang="en-US" sz="2400" b="1" dirty="0" smtClean="0">
                <a:effectLst>
                  <a:outerShdw blurRad="38100" dist="38100" dir="2700000" algn="tl">
                    <a:srgbClr val="000000">
                      <a:alpha val="43137"/>
                    </a:srgbClr>
                  </a:outerShdw>
                </a:effectLst>
              </a:rPr>
              <a:t>, the basis of representation therein shall be reduced in the proportion which the number of such male citizens shall bear to the whole number of male citizens twenty one years of age in such State.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152400"/>
            <a:ext cx="8763000" cy="4216539"/>
          </a:xfrm>
          <a:prstGeom prst="rect">
            <a:avLst/>
          </a:prstGeom>
          <a:noFill/>
        </p:spPr>
        <p:txBody>
          <a:bodyPr wrap="square" rtlCol="0">
            <a:spAutoFit/>
          </a:bodyPr>
          <a:lstStyle/>
          <a:p>
            <a:pPr algn="ctr"/>
            <a:r>
              <a:rPr lang="en-US" sz="2800" b="1" dirty="0" smtClean="0">
                <a:effectLst>
                  <a:outerShdw blurRad="38100" dist="38100" dir="2700000" algn="tl">
                    <a:srgbClr val="000000">
                      <a:alpha val="43137"/>
                    </a:srgbClr>
                  </a:outerShdw>
                </a:effectLst>
              </a:rPr>
              <a:t>14th Amendment</a:t>
            </a:r>
          </a:p>
          <a:p>
            <a:r>
              <a:rPr lang="en-US" sz="2400" b="1" dirty="0" smtClean="0">
                <a:effectLst>
                  <a:outerShdw blurRad="38100" dist="38100" dir="2700000" algn="tl">
                    <a:srgbClr val="000000">
                      <a:alpha val="43137"/>
                    </a:srgbClr>
                  </a:outerShdw>
                </a:effectLst>
              </a:rPr>
              <a:t>Section 3</a:t>
            </a:r>
          </a:p>
          <a:p>
            <a:pPr lvl="1"/>
            <a:r>
              <a:rPr lang="en-US" sz="2400" b="1" dirty="0" smtClean="0">
                <a:solidFill>
                  <a:srgbClr val="FFFF00"/>
                </a:solidFill>
                <a:effectLst>
                  <a:outerShdw blurRad="38100" dist="38100" dir="2700000" algn="tl">
                    <a:srgbClr val="000000">
                      <a:alpha val="43137"/>
                    </a:srgbClr>
                  </a:outerShdw>
                </a:effectLst>
              </a:rPr>
              <a:t>= prohibits office holding for former confederate leaders</a:t>
            </a:r>
          </a:p>
          <a:p>
            <a:endParaRPr lang="en-US" sz="2400" b="1" dirty="0" smtClean="0">
              <a:effectLst>
                <a:outerShdw blurRad="38100" dist="38100" dir="2700000" algn="tl">
                  <a:srgbClr val="000000">
                    <a:alpha val="43137"/>
                  </a:srgbClr>
                </a:outerShdw>
              </a:effectLst>
            </a:endParaRPr>
          </a:p>
          <a:p>
            <a:r>
              <a:rPr lang="en-US" sz="2400" b="1" dirty="0" smtClean="0">
                <a:effectLst>
                  <a:outerShdw blurRad="38100" dist="38100" dir="2700000" algn="tl">
                    <a:srgbClr val="000000">
                      <a:alpha val="43137"/>
                    </a:srgbClr>
                  </a:outerShdw>
                </a:effectLst>
              </a:rPr>
              <a:t>Section 4</a:t>
            </a:r>
          </a:p>
          <a:p>
            <a:pPr lvl="1"/>
            <a:r>
              <a:rPr lang="en-US" sz="2400" b="1" dirty="0" smtClean="0">
                <a:solidFill>
                  <a:srgbClr val="FFFF00"/>
                </a:solidFill>
                <a:effectLst>
                  <a:outerShdw blurRad="38100" dist="38100" dir="2700000" algn="tl">
                    <a:srgbClr val="000000">
                      <a:alpha val="43137"/>
                    </a:srgbClr>
                  </a:outerShdw>
                </a:effectLst>
              </a:rPr>
              <a:t>= guarantees the Union debts from the Civil War</a:t>
            </a:r>
          </a:p>
          <a:p>
            <a:endParaRPr lang="en-US" sz="2400" b="1" dirty="0" smtClean="0">
              <a:effectLst>
                <a:outerShdw blurRad="38100" dist="38100" dir="2700000" algn="tl">
                  <a:srgbClr val="000000">
                    <a:alpha val="43137"/>
                  </a:srgbClr>
                </a:outerShdw>
              </a:effectLst>
            </a:endParaRPr>
          </a:p>
          <a:p>
            <a:r>
              <a:rPr lang="en-US" sz="2400" b="1" dirty="0" smtClean="0">
                <a:effectLst>
                  <a:outerShdw blurRad="38100" dist="38100" dir="2700000" algn="tl">
                    <a:srgbClr val="000000">
                      <a:alpha val="43137"/>
                    </a:srgbClr>
                  </a:outerShdw>
                </a:effectLst>
              </a:rPr>
              <a:t>Section 5. Section 5. The Congress shall have power to enforce, by appropriate legislation, the provision of this article.</a:t>
            </a:r>
          </a:p>
          <a:p>
            <a:pPr lvl="1"/>
            <a:r>
              <a:rPr lang="en-US" sz="2400" b="1" dirty="0" smtClean="0">
                <a:solidFill>
                  <a:srgbClr val="FFFF00"/>
                </a:solidFill>
                <a:effectLst>
                  <a:outerShdw blurRad="38100" dist="38100" dir="2700000" algn="tl">
                    <a:srgbClr val="000000">
                      <a:alpha val="43137"/>
                    </a:srgbClr>
                  </a:outerShdw>
                </a:effectLst>
              </a:rPr>
              <a:t>= like the “necessary &amp; proper” clause</a:t>
            </a:r>
          </a:p>
        </p:txBody>
      </p:sp>
      <p:sp>
        <p:nvSpPr>
          <p:cNvPr id="4" name="Rectangle 3"/>
          <p:cNvSpPr/>
          <p:nvPr/>
        </p:nvSpPr>
        <p:spPr>
          <a:xfrm>
            <a:off x="2858646" y="3244334"/>
            <a:ext cx="3426707" cy="369332"/>
          </a:xfrm>
          <a:prstGeom prst="rect">
            <a:avLst/>
          </a:prstGeom>
        </p:spPr>
        <p:txBody>
          <a:bodyPr wrap="none">
            <a:spAutoFit/>
          </a:bodyPr>
          <a:lstStyle/>
          <a:p>
            <a:r>
              <a:rPr lang="en-US" dirty="0" smtClean="0"/>
              <a:t>Constitution Popup Study Guide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41696</TotalTime>
  <Words>435</Words>
  <Application>Microsoft Office PowerPoint</Application>
  <PresentationFormat>On-screen Show (4:3)</PresentationFormat>
  <Paragraphs>40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Flow</vt:lpstr>
      <vt:lpstr>Slide 1</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mlb</dc:creator>
  <cp:lastModifiedBy>Bromley</cp:lastModifiedBy>
  <cp:revision>2067</cp:revision>
  <dcterms:created xsi:type="dcterms:W3CDTF">2008-03-04T18:17:36Z</dcterms:created>
  <dcterms:modified xsi:type="dcterms:W3CDTF">2010-04-28T21:36:24Z</dcterms:modified>
</cp:coreProperties>
</file>