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61" r:id="rId5"/>
    <p:sldId id="258" r:id="rId6"/>
    <p:sldId id="262" r:id="rId7"/>
    <p:sldId id="263" r:id="rId8"/>
    <p:sldId id="266" r:id="rId9"/>
    <p:sldId id="267" r:id="rId10"/>
    <p:sldId id="264" r:id="rId11"/>
    <p:sldId id="265" r:id="rId12"/>
    <p:sldId id="259"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60B70CA-5521-41FE-8719-1FE4101CC8E0}" type="datetimeFigureOut">
              <a:rPr lang="en-US" smtClean="0"/>
              <a:t>7/16/2013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7337CBF-259C-4823-9BDF-A5F2DB57250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0B70CA-5521-41FE-8719-1FE4101CC8E0}" type="datetimeFigureOut">
              <a:rPr lang="en-US" smtClean="0"/>
              <a:t>7/16/2013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37CBF-259C-4823-9BDF-A5F2DB57250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0B70CA-5521-41FE-8719-1FE4101CC8E0}" type="datetimeFigureOut">
              <a:rPr lang="en-US" smtClean="0"/>
              <a:t>7/16/2013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37CBF-259C-4823-9BDF-A5F2DB57250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0B70CA-5521-41FE-8719-1FE4101CC8E0}" type="datetimeFigureOut">
              <a:rPr lang="en-US" smtClean="0"/>
              <a:t>7/16/2013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37CBF-259C-4823-9BDF-A5F2DB57250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60B70CA-5521-41FE-8719-1FE4101CC8E0}" type="datetimeFigureOut">
              <a:rPr lang="en-US" smtClean="0"/>
              <a:t>7/16/2013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337CBF-259C-4823-9BDF-A5F2DB57250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0B70CA-5521-41FE-8719-1FE4101CC8E0}" type="datetimeFigureOut">
              <a:rPr lang="en-US" smtClean="0"/>
              <a:t>7/16/2013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37CBF-259C-4823-9BDF-A5F2DB57250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60B70CA-5521-41FE-8719-1FE4101CC8E0}" type="datetimeFigureOut">
              <a:rPr lang="en-US" smtClean="0"/>
              <a:t>7/16/2013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337CBF-259C-4823-9BDF-A5F2DB57250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60B70CA-5521-41FE-8719-1FE4101CC8E0}" type="datetimeFigureOut">
              <a:rPr lang="en-US" smtClean="0"/>
              <a:t>7/16/2013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337CBF-259C-4823-9BDF-A5F2DB57250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0B70CA-5521-41FE-8719-1FE4101CC8E0}" type="datetimeFigureOut">
              <a:rPr lang="en-US" smtClean="0"/>
              <a:t>7/16/2013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337CBF-259C-4823-9BDF-A5F2DB57250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0B70CA-5521-41FE-8719-1FE4101CC8E0}" type="datetimeFigureOut">
              <a:rPr lang="en-US" smtClean="0"/>
              <a:t>7/16/2013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337CBF-259C-4823-9BDF-A5F2DB57250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60B70CA-5521-41FE-8719-1FE4101CC8E0}" type="datetimeFigureOut">
              <a:rPr lang="en-US" smtClean="0"/>
              <a:t>7/16/2013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7337CBF-259C-4823-9BDF-A5F2DB57250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60B70CA-5521-41FE-8719-1FE4101CC8E0}" type="datetimeFigureOut">
              <a:rPr lang="en-US" smtClean="0"/>
              <a:t>7/16/2013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7337CBF-259C-4823-9BDF-A5F2DB57250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Tocqueville</a:t>
            </a:r>
            <a:endParaRPr lang="en-US" dirty="0"/>
          </a:p>
        </p:txBody>
      </p:sp>
      <p:sp>
        <p:nvSpPr>
          <p:cNvPr id="3" name="Subtitle 2"/>
          <p:cNvSpPr>
            <a:spLocks noGrp="1"/>
          </p:cNvSpPr>
          <p:nvPr>
            <p:ph type="subTitle" idx="1"/>
          </p:nvPr>
        </p:nvSpPr>
        <p:spPr/>
        <p:txBody>
          <a:bodyPr/>
          <a:lstStyle/>
          <a:p>
            <a:r>
              <a:rPr lang="en-US" dirty="0" smtClean="0"/>
              <a:t>“The Man”</a:t>
            </a:r>
            <a:endParaRPr lang="en-US" dirty="0"/>
          </a:p>
        </p:txBody>
      </p:sp>
    </p:spTree>
    <p:extLst>
      <p:ext uri="{BB962C8B-B14F-4D97-AF65-F5344CB8AC3E}">
        <p14:creationId xmlns:p14="http://schemas.microsoft.com/office/powerpoint/2010/main" val="3138099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659"/>
            <a:ext cx="8229600" cy="1143000"/>
          </a:xfrm>
        </p:spPr>
        <p:txBody>
          <a:bodyPr anchor="t"/>
          <a:lstStyle/>
          <a:p>
            <a:pPr algn="ctr"/>
            <a:r>
              <a:rPr lang="en-US" dirty="0" smtClean="0"/>
              <a:t>“</a:t>
            </a:r>
            <a:r>
              <a:rPr lang="en-US" dirty="0" err="1" smtClean="0"/>
              <a:t>Tryanny</a:t>
            </a:r>
            <a:r>
              <a:rPr lang="en-US" dirty="0" smtClean="0"/>
              <a:t> of the majority”</a:t>
            </a:r>
            <a:endParaRPr lang="en-US" dirty="0"/>
          </a:p>
        </p:txBody>
      </p:sp>
      <p:sp>
        <p:nvSpPr>
          <p:cNvPr id="3" name="Content Placeholder 2"/>
          <p:cNvSpPr>
            <a:spLocks noGrp="1"/>
          </p:cNvSpPr>
          <p:nvPr>
            <p:ph idx="1"/>
          </p:nvPr>
        </p:nvSpPr>
        <p:spPr>
          <a:xfrm>
            <a:off x="-76200" y="838200"/>
            <a:ext cx="9144000" cy="5867400"/>
          </a:xfrm>
        </p:spPr>
        <p:txBody>
          <a:bodyPr>
            <a:noAutofit/>
          </a:bodyPr>
          <a:lstStyle/>
          <a:p>
            <a:r>
              <a:rPr lang="en-US" sz="1800" dirty="0" smtClean="0"/>
              <a:t>I </a:t>
            </a:r>
            <a:r>
              <a:rPr lang="en-US" sz="1800" dirty="0"/>
              <a:t>said one day to an inhabitant of Pennsylvania, “Be so good as to explain to me how it happens that in a State founded by Quakers, and celebrated for its toleration, freed blacks are not allowed to exercise civil rights. They pay the taxes; is it not fair that they should have a vote?”</a:t>
            </a:r>
          </a:p>
          <a:p>
            <a:r>
              <a:rPr lang="en-US" sz="1800" dirty="0"/>
              <a:t>“You insult us,” replied my informant, “if you imagine that our legislators could have committed so gross an act of injustice and intolerance.”</a:t>
            </a:r>
          </a:p>
          <a:p>
            <a:r>
              <a:rPr lang="en-US" sz="1800" dirty="0"/>
              <a:t>“What! then the blacks possess the right of voting in this county?”</a:t>
            </a:r>
          </a:p>
          <a:p>
            <a:r>
              <a:rPr lang="en-US" sz="1800" dirty="0"/>
              <a:t>“Without the smallest doubt.”</a:t>
            </a:r>
          </a:p>
          <a:p>
            <a:r>
              <a:rPr lang="en-US" sz="1800" dirty="0"/>
              <a:t>“How comes it, then, that at the polling-booth this morning I did not perceive a single negro in the whole meeting?”</a:t>
            </a:r>
          </a:p>
          <a:p>
            <a:r>
              <a:rPr lang="en-US" sz="1800" dirty="0"/>
              <a:t>“This is not the fault of the law: the negroes have an undisputed right of voting, but they voluntarily abstain from making their appearance.”</a:t>
            </a:r>
          </a:p>
          <a:p>
            <a:r>
              <a:rPr lang="en-US" sz="1800" dirty="0"/>
              <a:t>“A very pretty piece of modesty on their parts!” rejoined I.</a:t>
            </a:r>
          </a:p>
          <a:p>
            <a:r>
              <a:rPr lang="en-US" sz="1800" dirty="0"/>
              <a:t>“Why, the truth is, that they are not disinclined to vote, but they are afraid of being maltreated; in this country the law is sometimes unable to maintain its authority without the support of the majority. But in this case the majority entertains very strong prejudices against the blacks, and the magistrates are unable to protect them in the exercise of their legal privileges.”</a:t>
            </a:r>
          </a:p>
          <a:p>
            <a:r>
              <a:rPr lang="en-US" sz="1800" dirty="0"/>
              <a:t>“What! then the majority claims the right not only of making the laws, but of breaking the laws it has made</a:t>
            </a:r>
            <a:r>
              <a:rPr lang="en-US" sz="1800" dirty="0" smtClean="0"/>
              <a:t>?”</a:t>
            </a:r>
            <a:endParaRPr lang="en-US" sz="1800" dirty="0"/>
          </a:p>
        </p:txBody>
      </p:sp>
    </p:spTree>
    <p:extLst>
      <p:ext uri="{BB962C8B-B14F-4D97-AF65-F5344CB8AC3E}">
        <p14:creationId xmlns:p14="http://schemas.microsoft.com/office/powerpoint/2010/main" val="3121656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a:t>
            </a:r>
            <a:r>
              <a:rPr lang="en-US" dirty="0" err="1" smtClean="0"/>
              <a:t>Tryanny</a:t>
            </a:r>
            <a:r>
              <a:rPr lang="en-US" dirty="0" smtClean="0"/>
              <a:t> of the majority”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If</a:t>
            </a:r>
            <a:r>
              <a:rPr lang="en-US" dirty="0"/>
              <a:t>, on the other hand, a legislative power could be so constituted as to represent the majority without necessarily being the slave of its passions; an executive, so as to retain a certain degree of uncontrolled authority; and a judiciary, so as to remain independent of the two other powers; a government would be formed which would still be democratic without incurring any risk of tyrannical abuse.</a:t>
            </a:r>
          </a:p>
          <a:p>
            <a:r>
              <a:rPr lang="en-US" dirty="0"/>
              <a:t>I do not say that tyrannical abuses frequently occur in America at the present day, but I maintain that no sure barrier is established against them, and that the causes which mitigate the government are to be found in the circumstances and the manners of the country more than in its laws.</a:t>
            </a:r>
          </a:p>
          <a:p>
            <a:endParaRPr lang="en-US" dirty="0"/>
          </a:p>
        </p:txBody>
      </p:sp>
    </p:spTree>
    <p:extLst>
      <p:ext uri="{BB962C8B-B14F-4D97-AF65-F5344CB8AC3E}">
        <p14:creationId xmlns:p14="http://schemas.microsoft.com/office/powerpoint/2010/main" val="42602933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Star Wars</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a:t>Of The Inflated Style Of American Writers And Orators</a:t>
            </a:r>
          </a:p>
          <a:p>
            <a:pPr marL="0" indent="0">
              <a:buNone/>
            </a:pPr>
            <a:r>
              <a:rPr lang="en-US" dirty="0"/>
              <a:t>I have frequently remarked that the Americans, who generally treat of business in clear, plain language, devoid of all ornament, and so extremely simple as to be often coarse, are apt to become inflated as soon as they attempt a more poetical </a:t>
            </a:r>
            <a:r>
              <a:rPr lang="en-US" dirty="0" smtClean="0"/>
              <a:t>diction. </a:t>
            </a:r>
            <a:r>
              <a:rPr lang="en-US" dirty="0"/>
              <a:t>They then vent their pomposity from one end of a harangue to the other; and to hear them lavish imagery on every occasion, one might fancy that they never spoke of anything with simplicity. The English are more rarely given to a similar failing. The cause of this may be pointed out without much difficulty. In democratic communities each citizen is habitually engaged in the contemplation of a very puny object, namely </a:t>
            </a:r>
            <a:r>
              <a:rPr lang="en-US" dirty="0" smtClean="0"/>
              <a:t>himself.…  This </a:t>
            </a:r>
            <a:r>
              <a:rPr lang="en-US" dirty="0"/>
              <a:t>appears to me sufficiently to explain why men in democracies, whose concerns are in general so paltry, call upon their poets for conceptions so vast and descriptions so unlimited.</a:t>
            </a:r>
          </a:p>
          <a:p>
            <a:endParaRPr lang="en-US" dirty="0"/>
          </a:p>
        </p:txBody>
      </p:sp>
    </p:spTree>
    <p:extLst>
      <p:ext uri="{BB962C8B-B14F-4D97-AF65-F5344CB8AC3E}">
        <p14:creationId xmlns:p14="http://schemas.microsoft.com/office/powerpoint/2010/main" val="2078997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Star Wars</a:t>
            </a:r>
            <a:endParaRPr lang="en-US" dirty="0"/>
          </a:p>
        </p:txBody>
      </p:sp>
      <p:sp>
        <p:nvSpPr>
          <p:cNvPr id="3" name="Content Placeholder 2"/>
          <p:cNvSpPr>
            <a:spLocks noGrp="1"/>
          </p:cNvSpPr>
          <p:nvPr>
            <p:ph idx="1"/>
          </p:nvPr>
        </p:nvSpPr>
        <p:spPr/>
        <p:txBody>
          <a:bodyPr>
            <a:normAutofit/>
          </a:bodyPr>
          <a:lstStyle/>
          <a:p>
            <a:pPr marL="0" indent="0">
              <a:buNone/>
            </a:pPr>
            <a:r>
              <a:rPr lang="en-US" dirty="0"/>
              <a:t>The authors, on their part, do not fail to obey a propensity of which they themselves partake; they perpetually inflate their imaginations, and expanding them beyond all bounds, they not </a:t>
            </a:r>
            <a:r>
              <a:rPr lang="en-US" dirty="0" err="1"/>
              <a:t>unfrequently</a:t>
            </a:r>
            <a:r>
              <a:rPr lang="en-US" dirty="0"/>
              <a:t> abandon the great in order to reach the gigantic. By these means they hope to attract the observation of the multitude, and to fix it easily upon </a:t>
            </a:r>
            <a:r>
              <a:rPr lang="en-US" dirty="0" smtClean="0"/>
              <a:t>themselves ….  The </a:t>
            </a:r>
            <a:r>
              <a:rPr lang="en-US" dirty="0"/>
              <a:t>author and the public at once vitiate one another.</a:t>
            </a:r>
          </a:p>
        </p:txBody>
      </p:sp>
    </p:spTree>
    <p:extLst>
      <p:ext uri="{BB962C8B-B14F-4D97-AF65-F5344CB8AC3E}">
        <p14:creationId xmlns:p14="http://schemas.microsoft.com/office/powerpoint/2010/main" val="4285690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Star Wars</a:t>
            </a:r>
            <a:endParaRPr lang="en-US" dirty="0"/>
          </a:p>
        </p:txBody>
      </p:sp>
      <p:sp>
        <p:nvSpPr>
          <p:cNvPr id="3" name="Content Placeholder 2"/>
          <p:cNvSpPr>
            <a:spLocks noGrp="1"/>
          </p:cNvSpPr>
          <p:nvPr>
            <p:ph idx="1"/>
          </p:nvPr>
        </p:nvSpPr>
        <p:spPr/>
        <p:txBody>
          <a:bodyPr>
            <a:normAutofit fontScale="92500" lnSpcReduction="10000"/>
          </a:bodyPr>
          <a:lstStyle/>
          <a:p>
            <a:r>
              <a:rPr lang="en-US" dirty="0"/>
              <a:t>We have just seen that amongst democratic nations, the sources of poetry are grand, but not abundant. They are soon exhausted: and poets, not finding the elements of the ideal in what is real and true, abandon them entirely and create monsters. I do not fear that the poetry of democratic nations will prove too insipid, or that it will fly too near the ground; I rather apprehend that it will be forever losing itself in the clouds, and that it will range at last to purely imaginary regions. I fear that the productions of democratic poets may often be surcharged with immense and incoherent imagery, with exaggerated descriptions and strange creations; and that the fantastic beings of their brain may sometimes make us regret the world of reality.</a:t>
            </a:r>
          </a:p>
        </p:txBody>
      </p:sp>
    </p:spTree>
    <p:extLst>
      <p:ext uri="{BB962C8B-B14F-4D97-AF65-F5344CB8AC3E}">
        <p14:creationId xmlns:p14="http://schemas.microsoft.com/office/powerpoint/2010/main" val="2923134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great advantage”</a:t>
            </a:r>
            <a:endParaRPr lang="en-US" dirty="0"/>
          </a:p>
        </p:txBody>
      </p:sp>
      <p:sp>
        <p:nvSpPr>
          <p:cNvPr id="3" name="Content Placeholder 2"/>
          <p:cNvSpPr>
            <a:spLocks noGrp="1"/>
          </p:cNvSpPr>
          <p:nvPr>
            <p:ph idx="1"/>
          </p:nvPr>
        </p:nvSpPr>
        <p:spPr/>
        <p:txBody>
          <a:bodyPr/>
          <a:lstStyle/>
          <a:p>
            <a:r>
              <a:rPr lang="en-US" dirty="0"/>
              <a:t>The great advantage of the United States does not, then, consist in a Federal Constitution which allows them to carry on great wars, but in a geographical position which renders such enterprises extremely improbable.</a:t>
            </a:r>
          </a:p>
        </p:txBody>
      </p:sp>
    </p:spTree>
    <p:extLst>
      <p:ext uri="{BB962C8B-B14F-4D97-AF65-F5344CB8AC3E}">
        <p14:creationId xmlns:p14="http://schemas.microsoft.com/office/powerpoint/2010/main" val="483066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a:t>
            </a:r>
            <a:r>
              <a:rPr lang="en-US" dirty="0" err="1" smtClean="0"/>
              <a:t>exceptionalism</a:t>
            </a:r>
            <a:r>
              <a:rPr lang="en-US" dirty="0" smtClean="0"/>
              <a:t>”</a:t>
            </a:r>
            <a:endParaRPr lang="en-US" dirty="0"/>
          </a:p>
        </p:txBody>
      </p:sp>
      <p:sp>
        <p:nvSpPr>
          <p:cNvPr id="3" name="Content Placeholder 2"/>
          <p:cNvSpPr>
            <a:spLocks noGrp="1"/>
          </p:cNvSpPr>
          <p:nvPr>
            <p:ph idx="1"/>
          </p:nvPr>
        </p:nvSpPr>
        <p:spPr>
          <a:xfrm>
            <a:off x="533400" y="1600200"/>
            <a:ext cx="8382000" cy="4800600"/>
          </a:xfrm>
        </p:spPr>
        <p:txBody>
          <a:bodyPr>
            <a:noAutofit/>
          </a:bodyPr>
          <a:lstStyle/>
          <a:p>
            <a:pPr marL="0" indent="0">
              <a:buNone/>
            </a:pPr>
            <a:endParaRPr lang="en-US" sz="2800" dirty="0" smtClean="0"/>
          </a:p>
          <a:p>
            <a:pPr marL="0" indent="0">
              <a:buNone/>
            </a:pPr>
            <a:r>
              <a:rPr lang="en-US" sz="2800" dirty="0" smtClean="0"/>
              <a:t>The position of the Americans is therefore quite exceptional, and it may be believed that no democratic people will ever be placed in a similar one. Their strictly Puritanical origin, their exclusively commercial habits, even the country they inhabit, which seems to divert their minds from the pursuit of science, literature, and the arts, the proximity of Europe, which allows them to neglect these pursuits without relapsing into barbarism, a thousand special causes, of which I have only been able to point out the most</a:t>
            </a:r>
            <a:endParaRPr lang="en-US" sz="2800" dirty="0"/>
          </a:p>
        </p:txBody>
      </p:sp>
    </p:spTree>
    <p:extLst>
      <p:ext uri="{BB962C8B-B14F-4D97-AF65-F5344CB8AC3E}">
        <p14:creationId xmlns:p14="http://schemas.microsoft.com/office/powerpoint/2010/main" val="3557345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a:t>
            </a:r>
            <a:r>
              <a:rPr lang="en-US" dirty="0" err="1" smtClean="0"/>
              <a:t>exceptionalism</a:t>
            </a:r>
            <a:r>
              <a:rPr lang="en-US" dirty="0" smtClean="0"/>
              <a:t>”</a:t>
            </a:r>
            <a:endParaRPr lang="en-US" dirty="0"/>
          </a:p>
        </p:txBody>
      </p:sp>
      <p:sp>
        <p:nvSpPr>
          <p:cNvPr id="3" name="Content Placeholder 2"/>
          <p:cNvSpPr>
            <a:spLocks noGrp="1"/>
          </p:cNvSpPr>
          <p:nvPr>
            <p:ph idx="1"/>
          </p:nvPr>
        </p:nvSpPr>
        <p:spPr>
          <a:xfrm>
            <a:off x="533400" y="1600200"/>
            <a:ext cx="8382000" cy="4800600"/>
          </a:xfrm>
        </p:spPr>
        <p:txBody>
          <a:bodyPr>
            <a:noAutofit/>
          </a:bodyPr>
          <a:lstStyle/>
          <a:p>
            <a:pPr marL="0" indent="0">
              <a:buNone/>
            </a:pPr>
            <a:r>
              <a:rPr lang="en-US" sz="2800" dirty="0" smtClean="0"/>
              <a:t/>
            </a:r>
            <a:br>
              <a:rPr lang="en-US" sz="2800" dirty="0" smtClean="0"/>
            </a:br>
            <a:r>
              <a:rPr lang="en-US" sz="2800" dirty="0" smtClean="0"/>
              <a:t>important, have singularly concurred to fix the mind of the American upon purely practical objects. His passions, his wants, his education, and everything about him seem to unite in drawing the native of the United States earthward; his religion alone bids him turn, from time to time, a transient and distracted glance to heaven. Let us cease, then, to view all democratic nations under the example of the American people.</a:t>
            </a:r>
            <a:endParaRPr lang="en-US" sz="2800" dirty="0"/>
          </a:p>
        </p:txBody>
      </p:sp>
    </p:spTree>
    <p:extLst>
      <p:ext uri="{BB962C8B-B14F-4D97-AF65-F5344CB8AC3E}">
        <p14:creationId xmlns:p14="http://schemas.microsoft.com/office/powerpoint/2010/main" val="1373140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“Free association” </a:t>
            </a:r>
            <a:r>
              <a:rPr lang="en-US" dirty="0"/>
              <a:t>(faction)</a:t>
            </a:r>
          </a:p>
        </p:txBody>
      </p:sp>
      <p:sp>
        <p:nvSpPr>
          <p:cNvPr id="3" name="Content Placeholder 2"/>
          <p:cNvSpPr>
            <a:spLocks noGrp="1"/>
          </p:cNvSpPr>
          <p:nvPr>
            <p:ph idx="1"/>
          </p:nvPr>
        </p:nvSpPr>
        <p:spPr>
          <a:xfrm>
            <a:off x="457200" y="1524000"/>
            <a:ext cx="8229600" cy="4389120"/>
          </a:xfrm>
        </p:spPr>
        <p:txBody>
          <a:bodyPr>
            <a:noAutofit/>
          </a:bodyPr>
          <a:lstStyle/>
          <a:p>
            <a:r>
              <a:rPr lang="en-US" sz="2200" dirty="0"/>
              <a:t>It must be acknowledged that the unrestrained liberty of political association has not hitherto produced, in the United States, those fatal consequences which might perhaps be expected from it </a:t>
            </a:r>
            <a:r>
              <a:rPr lang="en-US" sz="2200" dirty="0" smtClean="0"/>
              <a:t>elsewhere…  At </a:t>
            </a:r>
            <a:r>
              <a:rPr lang="en-US" sz="2200" dirty="0"/>
              <a:t>the present time the liberty of association is become a necessary guarantee against the tyranny of the majority. In the United States, as soon as a party is become preponderant, all public authority passes under its control; its private supporters occupy all the places, and have all the force of the administration at their disposal. As the most distinguished partisans of the other side of the question are unable to surmount the obstacles which exclude them from power, they require some means of establishing themselves upon their own basis, and of opposing the moral authority of the minority to the physical power which domineers over it. Thus a dangerous expedient is used to obviate a still more formidable danger.</a:t>
            </a:r>
          </a:p>
          <a:p>
            <a:endParaRPr lang="en-US" sz="2200" dirty="0"/>
          </a:p>
        </p:txBody>
      </p:sp>
    </p:spTree>
    <p:extLst>
      <p:ext uri="{BB962C8B-B14F-4D97-AF65-F5344CB8AC3E}">
        <p14:creationId xmlns:p14="http://schemas.microsoft.com/office/powerpoint/2010/main" val="3769971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“Free association” (faction)</a:t>
            </a:r>
            <a:endParaRPr lang="en-US" dirty="0"/>
          </a:p>
        </p:txBody>
      </p:sp>
      <p:sp>
        <p:nvSpPr>
          <p:cNvPr id="3" name="Content Placeholder 2"/>
          <p:cNvSpPr>
            <a:spLocks noGrp="1"/>
          </p:cNvSpPr>
          <p:nvPr>
            <p:ph idx="1"/>
          </p:nvPr>
        </p:nvSpPr>
        <p:spPr>
          <a:xfrm>
            <a:off x="533400" y="1600200"/>
            <a:ext cx="8229600" cy="4389120"/>
          </a:xfrm>
        </p:spPr>
        <p:txBody>
          <a:bodyPr>
            <a:noAutofit/>
          </a:bodyPr>
          <a:lstStyle/>
          <a:p>
            <a:r>
              <a:rPr lang="en-US" sz="2000" dirty="0" smtClean="0"/>
              <a:t>The </a:t>
            </a:r>
            <a:r>
              <a:rPr lang="en-US" sz="2000" dirty="0"/>
              <a:t>omnipotence of the majority appears to me to present such extreme perils to the American Republics that the dangerous measure which is used to repress it seems to be more advantageous than prejudicial. And here I am about to advance a proposition which may remind the reader of what I said before in speaking of municipal freedom: </a:t>
            </a:r>
            <a:r>
              <a:rPr lang="en-US" sz="2000" u="sng" dirty="0"/>
              <a:t>There are no countries in which associations are more needed, to prevent the despotism of faction or the arbitrary power of a prince, than those which are democratically constituted</a:t>
            </a:r>
            <a:r>
              <a:rPr lang="en-US" sz="2000" dirty="0"/>
              <a:t>. In aristocratic nations the body of the nobles and the more opulent part of the community are in themselves natural associations, which act as checks upon the abuses of power. In countries in which these associations do not exist, if private individuals are unable to create an artificial and a temporary substitute for them, </a:t>
            </a:r>
            <a:r>
              <a:rPr lang="en-US" sz="2000" u="sng" dirty="0"/>
              <a:t>I can imagine no permanent protection against the most galling tyranny; and a great people may be oppressed by a small faction, or by a single individual, with impunity.</a:t>
            </a:r>
          </a:p>
          <a:p>
            <a:endParaRPr lang="en-US" sz="1600" dirty="0"/>
          </a:p>
        </p:txBody>
      </p:sp>
    </p:spTree>
    <p:extLst>
      <p:ext uri="{BB962C8B-B14F-4D97-AF65-F5344CB8AC3E}">
        <p14:creationId xmlns:p14="http://schemas.microsoft.com/office/powerpoint/2010/main" val="2200752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a:t>
            </a:r>
            <a:r>
              <a:rPr lang="en-US" dirty="0" err="1" smtClean="0"/>
              <a:t>Tryanny</a:t>
            </a:r>
            <a:r>
              <a:rPr lang="en-US" dirty="0" smtClean="0"/>
              <a:t> of the majority”</a:t>
            </a:r>
            <a:endParaRPr lang="en-US" dirty="0"/>
          </a:p>
        </p:txBody>
      </p:sp>
      <p:sp>
        <p:nvSpPr>
          <p:cNvPr id="3" name="Content Placeholder 2"/>
          <p:cNvSpPr>
            <a:spLocks noGrp="1"/>
          </p:cNvSpPr>
          <p:nvPr>
            <p:ph idx="1"/>
          </p:nvPr>
        </p:nvSpPr>
        <p:spPr/>
        <p:txBody>
          <a:bodyPr>
            <a:noAutofit/>
          </a:bodyPr>
          <a:lstStyle/>
          <a:p>
            <a:pPr marL="0" indent="0">
              <a:buNone/>
            </a:pPr>
            <a:r>
              <a:rPr lang="en-US" sz="2200" dirty="0"/>
              <a:t>I am therefore of opinion that some one social power must always be made to predominate over the others; but I think that liberty is endangered when this power is checked by no obstacles which may retard its course, and force it to moderate its own vehemence</a:t>
            </a:r>
            <a:r>
              <a:rPr lang="en-US" sz="2200" dirty="0" smtClean="0"/>
              <a:t>.</a:t>
            </a:r>
          </a:p>
          <a:p>
            <a:pPr marL="0" indent="0">
              <a:buNone/>
            </a:pPr>
            <a:r>
              <a:rPr lang="en-US" sz="2200" dirty="0" smtClean="0"/>
              <a:t>Unlimited </a:t>
            </a:r>
            <a:r>
              <a:rPr lang="en-US" sz="2200" dirty="0"/>
              <a:t>power is in itself a bad and dangerous thing; human beings are not competent to exercise it with discretion, and God alone can be omnipotent, because His wisdom and His justice are always equal to His </a:t>
            </a:r>
            <a:r>
              <a:rPr lang="en-US" sz="2200" dirty="0" smtClean="0"/>
              <a:t>power… </a:t>
            </a:r>
            <a:r>
              <a:rPr lang="en-US" sz="2200" dirty="0"/>
              <a:t>When I see that the right and the means of absolute command are conferred on a people or upon a king, upon an aristocracy or a democracy, a monarchy or a republic, I recognize the germ of tyranny, and I journey onward to a land of more hopeful institutions</a:t>
            </a:r>
            <a:r>
              <a:rPr lang="en-US" sz="2200" dirty="0" smtClean="0"/>
              <a:t>.</a:t>
            </a:r>
            <a:endParaRPr lang="en-US" sz="2200" dirty="0"/>
          </a:p>
        </p:txBody>
      </p:sp>
    </p:spTree>
    <p:extLst>
      <p:ext uri="{BB962C8B-B14F-4D97-AF65-F5344CB8AC3E}">
        <p14:creationId xmlns:p14="http://schemas.microsoft.com/office/powerpoint/2010/main" val="1561137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chor="t"/>
          <a:lstStyle/>
          <a:p>
            <a:pPr algn="ctr"/>
            <a:r>
              <a:rPr lang="en-US" dirty="0" smtClean="0"/>
              <a:t>“</a:t>
            </a:r>
            <a:r>
              <a:rPr lang="en-US" dirty="0" err="1" smtClean="0"/>
              <a:t>Tryanny</a:t>
            </a:r>
            <a:r>
              <a:rPr lang="en-US" dirty="0" smtClean="0"/>
              <a:t> of the majority”</a:t>
            </a:r>
            <a:endParaRPr lang="en-US" dirty="0"/>
          </a:p>
        </p:txBody>
      </p:sp>
      <p:sp>
        <p:nvSpPr>
          <p:cNvPr id="3" name="Content Placeholder 2"/>
          <p:cNvSpPr>
            <a:spLocks noGrp="1"/>
          </p:cNvSpPr>
          <p:nvPr>
            <p:ph idx="1"/>
          </p:nvPr>
        </p:nvSpPr>
        <p:spPr>
          <a:xfrm>
            <a:off x="533400" y="1277112"/>
            <a:ext cx="8229600" cy="4389120"/>
          </a:xfrm>
        </p:spPr>
        <p:txBody>
          <a:bodyPr>
            <a:noAutofit/>
          </a:bodyPr>
          <a:lstStyle/>
          <a:p>
            <a:pPr marL="0" indent="0">
              <a:buNone/>
            </a:pPr>
            <a:r>
              <a:rPr lang="en-US" sz="2200" dirty="0" smtClean="0"/>
              <a:t>In </a:t>
            </a:r>
            <a:r>
              <a:rPr lang="en-US" sz="2200" dirty="0"/>
              <a:t>my opinion the main evil of the present democratic institutions of the United States does not arise, as is often asserted in Europe, from their weakness, but from their overpowering strength; and I am not so much alarmed at the excessive liberty which reigns in that country as at the very inadequate securities which exist against tyranny</a:t>
            </a:r>
            <a:r>
              <a:rPr lang="en-US" sz="2200" dirty="0" smtClean="0"/>
              <a:t>.</a:t>
            </a:r>
          </a:p>
          <a:p>
            <a:pPr marL="0" indent="0">
              <a:buNone/>
            </a:pPr>
            <a:r>
              <a:rPr lang="en-US" sz="2200" dirty="0" smtClean="0"/>
              <a:t>When </a:t>
            </a:r>
            <a:r>
              <a:rPr lang="en-US" sz="2200" dirty="0"/>
              <a:t>an individual or a party is wronged in the United States, to whom can he apply for redress? If to public opinion, public opinion constitutes the majority; if to the legislature, it represents the majority, and implicitly obeys its injunctions; if to the executive power, it is appointed by the majority, and remains a passive tool in its hands; the public troops consist of the majority under arms; the jury is the majority invested with the right of hearing judicial cases; and in certain States even the judges are elected by the majority. </a:t>
            </a:r>
            <a:r>
              <a:rPr lang="en-US" sz="2200" u="sng" dirty="0"/>
              <a:t>However iniquitous or absurd the evil of which you complain may be, you must submit to it as well as you can</a:t>
            </a:r>
            <a:r>
              <a:rPr lang="en-US" sz="2200" u="sng" dirty="0" smtClean="0"/>
              <a:t>.</a:t>
            </a:r>
            <a:endParaRPr lang="en-US" sz="2200" u="sng" dirty="0"/>
          </a:p>
        </p:txBody>
      </p:sp>
    </p:spTree>
    <p:extLst>
      <p:ext uri="{BB962C8B-B14F-4D97-AF65-F5344CB8AC3E}">
        <p14:creationId xmlns:p14="http://schemas.microsoft.com/office/powerpoint/2010/main" val="596194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r>
              <a:rPr lang="en-US" dirty="0" smtClean="0"/>
              <a:t>“</a:t>
            </a:r>
            <a:r>
              <a:rPr lang="en-US" dirty="0" err="1" smtClean="0"/>
              <a:t>Tryanny</a:t>
            </a:r>
            <a:r>
              <a:rPr lang="en-US" dirty="0" smtClean="0"/>
              <a:t> of the majority”</a:t>
            </a:r>
            <a:endParaRPr lang="en-US" dirty="0"/>
          </a:p>
        </p:txBody>
      </p:sp>
      <p:sp>
        <p:nvSpPr>
          <p:cNvPr id="3" name="Content Placeholder 2"/>
          <p:cNvSpPr>
            <a:spLocks noGrp="1"/>
          </p:cNvSpPr>
          <p:nvPr>
            <p:ph idx="1"/>
          </p:nvPr>
        </p:nvSpPr>
        <p:spPr>
          <a:xfrm>
            <a:off x="533400" y="1676400"/>
            <a:ext cx="8229600" cy="4389120"/>
          </a:xfrm>
        </p:spPr>
        <p:txBody>
          <a:bodyPr>
            <a:noAutofit/>
          </a:bodyPr>
          <a:lstStyle/>
          <a:p>
            <a:pPr marL="0" indent="0">
              <a:buNone/>
            </a:pPr>
            <a:r>
              <a:rPr lang="en-US" sz="2200" dirty="0" smtClean="0"/>
              <a:t>A </a:t>
            </a:r>
            <a:r>
              <a:rPr lang="en-US" sz="2200" dirty="0"/>
              <a:t>striking instance of the excesses which may be occasioned by the despotism of the majority occurred at Baltimore in the year 1812. At that time the war was very popular in Baltimore. A journal which had taken the other side of the question excited the indignation of the inhabitants by its opposition. The populace assembled, broke the printing-presses, and attacked the houses of the newspaper editors. The militia was called out, but no one obeyed the call; and the only means of saving the poor wretches who were threatened by the frenzy of the mob was to throw them into prison as common malefactors. But even this precaution was ineffectual; the mob collected again during the night, the magistrates again made a vain attempt to call out the militia, the prison was forced, one of the newspaper editors was killed upon the spot, and the others were left for dead; the guilty parties were acquitted by the jury when they were brought to trial</a:t>
            </a:r>
            <a:r>
              <a:rPr lang="en-US" sz="2200" dirty="0" smtClean="0"/>
              <a:t>.</a:t>
            </a:r>
            <a:endParaRPr lang="en-US" sz="2200" dirty="0"/>
          </a:p>
        </p:txBody>
      </p:sp>
    </p:spTree>
    <p:extLst>
      <p:ext uri="{BB962C8B-B14F-4D97-AF65-F5344CB8AC3E}">
        <p14:creationId xmlns:p14="http://schemas.microsoft.com/office/powerpoint/2010/main" val="9177376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290</TotalTime>
  <Words>1864</Words>
  <Application>Microsoft Office PowerPoint</Application>
  <PresentationFormat>On-screen Show (4:3)</PresentationFormat>
  <Paragraphs>41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Tocqueville</vt:lpstr>
      <vt:lpstr>“the great advantage”</vt:lpstr>
      <vt:lpstr>“exceptionalism”</vt:lpstr>
      <vt:lpstr>“exceptionalism”</vt:lpstr>
      <vt:lpstr>“Free association” (faction)</vt:lpstr>
      <vt:lpstr>“Free association” (faction)</vt:lpstr>
      <vt:lpstr>“Tryanny of the majority”</vt:lpstr>
      <vt:lpstr>“Tryanny of the majority”</vt:lpstr>
      <vt:lpstr>“Tryanny of the majority”</vt:lpstr>
      <vt:lpstr>“Tryanny of the majority”</vt:lpstr>
      <vt:lpstr>“Tryanny of the majority”</vt:lpstr>
      <vt:lpstr>Star Wars</vt:lpstr>
      <vt:lpstr>Star Wars</vt:lpstr>
      <vt:lpstr>Star Wars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Tocqueville</dc:title>
  <dc:creator>Michael Bromley</dc:creator>
  <cp:lastModifiedBy>Michael Bromley</cp:lastModifiedBy>
  <cp:revision>6</cp:revision>
  <dcterms:created xsi:type="dcterms:W3CDTF">2013-07-09T17:50:33Z</dcterms:created>
  <dcterms:modified xsi:type="dcterms:W3CDTF">2013-07-17T01:09:10Z</dcterms:modified>
</cp:coreProperties>
</file>