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Lemon Test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i="1" dirty="0" smtClean="0">
                <a:solidFill>
                  <a:schemeClr val="tx1"/>
                </a:solidFill>
              </a:rPr>
              <a:t>Lemon v Kurtzman</a:t>
            </a:r>
            <a:r>
              <a:rPr lang="fi-FI" sz="3200" dirty="0" smtClean="0">
                <a:solidFill>
                  <a:schemeClr val="tx1"/>
                </a:solidFill>
              </a:rPr>
              <a:t> (1971)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914400"/>
          </a:xfrm>
        </p:spPr>
        <p:txBody>
          <a:bodyPr anchor="t"/>
          <a:lstStyle/>
          <a:p>
            <a:pPr algn="ctr"/>
            <a:r>
              <a:rPr lang="en-US" dirty="0" smtClean="0"/>
              <a:t>Lemon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Several cases were combined to a single case that was reviewed by the Supreme Court, Lemon V.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Kurtzman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cases involved Pennsylvania and Rhode Island laws that provided for direct state funding of teachers and supplies at parochial schools (PA paid 100% of teacher salaries and Rhode Island paid 15%). The subsidized teachers were not allowed to teach religion classes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Lemon = Alfred Lemon of th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ACLU (policy entrepreneur)</a:t>
            </a:r>
          </a:p>
          <a:p>
            <a:pPr algn="l"/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Kurtzman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Superintendant of Public Instruction of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Pennyslvania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914400"/>
          </a:xfrm>
        </p:spPr>
        <p:txBody>
          <a:bodyPr anchor="t"/>
          <a:lstStyle/>
          <a:p>
            <a:pPr algn="ctr"/>
            <a:r>
              <a:rPr lang="en-US" dirty="0" smtClean="0"/>
              <a:t>Lemon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excerpt from court ruling:</a:t>
            </a:r>
            <a:endParaRPr lang="en-US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“tests may be gleaned from our cases. First, the </a:t>
            </a:r>
            <a:b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statute must have a secular legislative purpose; second, its principal or primary effect must be one that neither advances nor inhibits religion; finally, the statute must not foster an excessive government entanglement with religion.</a:t>
            </a:r>
          </a:p>
          <a:p>
            <a:pPr algn="ctr"/>
            <a:endParaRPr lang="en-US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Lemon Test: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must </a:t>
            </a:r>
          </a:p>
          <a:p>
            <a:pPr lvl="1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be secular</a:t>
            </a:r>
          </a:p>
          <a:p>
            <a:pPr lvl="1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neither advance nor inhibit religion (neutrality)</a:t>
            </a:r>
          </a:p>
          <a:p>
            <a:pPr lvl="1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avoid “entanglement” w/ religion</a:t>
            </a:r>
          </a:p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352" y="1752600"/>
            <a:ext cx="7772400" cy="246177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ESTABLISHMENT CLAUSE</a:t>
            </a:r>
          </a:p>
          <a:p>
            <a:pPr algn="ctr"/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EXERCISE CLAUSE</a:t>
            </a:r>
          </a:p>
          <a:p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7851648" cy="9144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Lemon Test</a:t>
            </a:r>
            <a:endParaRPr kumimoji="0" lang="en-US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amicus curiae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Briefs of </a:t>
            </a:r>
            <a:r>
              <a:rPr lang="en-US" dirty="0" err="1" smtClean="0"/>
              <a:t>amici</a:t>
            </a:r>
            <a:r>
              <a:rPr lang="en-US" dirty="0" smtClean="0"/>
              <a:t> curiae urging reversal in No. 89 were filed by Mr. </a:t>
            </a:r>
            <a:r>
              <a:rPr lang="en-US" dirty="0" err="1" smtClean="0"/>
              <a:t>Pfeffer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American Association of School Administrators et </a:t>
            </a:r>
            <a:r>
              <a:rPr lang="en-US" dirty="0" smtClean="0"/>
              <a:t>al.; by Henry C. Clausen for </a:t>
            </a:r>
            <a:r>
              <a:rPr lang="en-US" b="1" dirty="0" smtClean="0">
                <a:solidFill>
                  <a:srgbClr val="FFC000"/>
                </a:solidFill>
              </a:rPr>
              <a:t>United Americans for Public Schools</a:t>
            </a:r>
            <a:r>
              <a:rPr lang="en-US" dirty="0" smtClean="0"/>
              <a:t>; by Samuel </a:t>
            </a:r>
            <a:r>
              <a:rPr lang="en-US" dirty="0" err="1" smtClean="0"/>
              <a:t>Rabinove</a:t>
            </a:r>
            <a:r>
              <a:rPr lang="en-US" dirty="0" smtClean="0"/>
              <a:t>, Arnold Forster, George </a:t>
            </a:r>
            <a:r>
              <a:rPr lang="en-US" dirty="0" err="1" smtClean="0"/>
              <a:t>Soll</a:t>
            </a:r>
            <a:r>
              <a:rPr lang="en-US" dirty="0" smtClean="0"/>
              <a:t>, Joseph B. Robison, Paul Hartman, and Sol </a:t>
            </a:r>
            <a:r>
              <a:rPr lang="en-US" dirty="0" err="1" smtClean="0"/>
              <a:t>Rabkin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American Jewish Committee </a:t>
            </a:r>
            <a:r>
              <a:rPr lang="en-US" dirty="0" smtClean="0"/>
              <a:t>et al.; by Franklin C. Salisbury for</a:t>
            </a:r>
            <a:r>
              <a:rPr lang="en-US" b="1" dirty="0" smtClean="0">
                <a:solidFill>
                  <a:srgbClr val="FFC000"/>
                </a:solidFill>
              </a:rPr>
              <a:t> Protestants and Other Americans United for Separation of Church and State</a:t>
            </a:r>
            <a:r>
              <a:rPr lang="en-US" dirty="0" smtClean="0"/>
              <a:t>; by J. Harold Flannery for the </a:t>
            </a:r>
            <a:r>
              <a:rPr lang="en-US" b="1" dirty="0" smtClean="0">
                <a:solidFill>
                  <a:srgbClr val="FFC000"/>
                </a:solidFill>
              </a:rPr>
              <a:t>Center for Law and Education, Harvard University</a:t>
            </a:r>
            <a:r>
              <a:rPr lang="en-US" dirty="0" smtClean="0"/>
              <a:t>, et al.; and by Peter L. Costas and Paul W. </a:t>
            </a:r>
            <a:r>
              <a:rPr lang="en-US" dirty="0" err="1" smtClean="0"/>
              <a:t>Orth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Connecticut State Conference of Branches of the NAACP</a:t>
            </a:r>
            <a:r>
              <a:rPr lang="en-US" dirty="0" smtClean="0"/>
              <a:t> et al.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amicus curiae</a:t>
            </a:r>
          </a:p>
          <a:p>
            <a:endParaRPr lang="en-US" dirty="0" smtClean="0"/>
          </a:p>
          <a:p>
            <a:r>
              <a:rPr lang="en-US" dirty="0" smtClean="0"/>
              <a:t>Briefs </a:t>
            </a:r>
            <a:r>
              <a:rPr lang="en-US" dirty="0" smtClean="0"/>
              <a:t>of </a:t>
            </a:r>
            <a:r>
              <a:rPr lang="en-US" dirty="0" err="1" smtClean="0"/>
              <a:t>amici</a:t>
            </a:r>
            <a:r>
              <a:rPr lang="en-US" dirty="0" smtClean="0"/>
              <a:t> curiae urging </a:t>
            </a:r>
            <a:r>
              <a:rPr lang="en-US" dirty="0" err="1" smtClean="0"/>
              <a:t>affirmance</a:t>
            </a:r>
            <a:r>
              <a:rPr lang="en-US" dirty="0" smtClean="0"/>
              <a:t> in No. 89 were filed by </a:t>
            </a:r>
            <a:r>
              <a:rPr lang="en-US" b="1" dirty="0" smtClean="0">
                <a:solidFill>
                  <a:srgbClr val="FFC000"/>
                </a:solidFill>
              </a:rPr>
              <a:t>Acting Solicitor General </a:t>
            </a:r>
            <a:r>
              <a:rPr lang="en-US" dirty="0" smtClean="0"/>
              <a:t>Friedman, </a:t>
            </a:r>
            <a:r>
              <a:rPr lang="en-US" b="1" dirty="0" smtClean="0">
                <a:solidFill>
                  <a:srgbClr val="FFC000"/>
                </a:solidFill>
              </a:rPr>
              <a:t>Assistant Attorney General </a:t>
            </a:r>
            <a:r>
              <a:rPr lang="en-US" dirty="0" smtClean="0"/>
              <a:t>Ruckelshaus, Robert V. </a:t>
            </a:r>
            <a:r>
              <a:rPr lang="en-US" dirty="0" err="1" smtClean="0"/>
              <a:t>Zener</a:t>
            </a:r>
            <a:r>
              <a:rPr lang="en-US" dirty="0" smtClean="0"/>
              <a:t>, and Donald L. Horowitz </a:t>
            </a:r>
            <a:r>
              <a:rPr lang="en-US" b="1" dirty="0" smtClean="0">
                <a:solidFill>
                  <a:srgbClr val="FFC000"/>
                </a:solidFill>
              </a:rPr>
              <a:t>for the United States</a:t>
            </a:r>
            <a:r>
              <a:rPr lang="en-US" dirty="0" smtClean="0"/>
              <a:t>; by Paul W. Brown, </a:t>
            </a:r>
            <a:r>
              <a:rPr lang="en-US" b="1" dirty="0" smtClean="0">
                <a:solidFill>
                  <a:srgbClr val="FFC000"/>
                </a:solidFill>
              </a:rPr>
              <a:t>Attorney General of Ohio</a:t>
            </a:r>
            <a:r>
              <a:rPr lang="en-US" dirty="0" smtClean="0"/>
              <a:t>, pro se, and Charles S. </a:t>
            </a:r>
            <a:r>
              <a:rPr lang="en-US" dirty="0" err="1" smtClean="0"/>
              <a:t>Lopeman</a:t>
            </a:r>
            <a:r>
              <a:rPr lang="en-US" dirty="0" smtClean="0"/>
              <a:t>, First Assistant Attorney General, for the Attorney General of Ohio et al.; by Levy Anderson for the </a:t>
            </a:r>
            <a:r>
              <a:rPr lang="en-US" b="1" dirty="0" smtClean="0">
                <a:solidFill>
                  <a:srgbClr val="FFC000"/>
                </a:solidFill>
              </a:rPr>
              <a:t>City of Philadelphia</a:t>
            </a:r>
            <a:r>
              <a:rPr lang="en-US" dirty="0" smtClean="0"/>
              <a:t>; by Robert M. Landis for the </a:t>
            </a:r>
            <a:r>
              <a:rPr lang="en-US" b="1" dirty="0" smtClean="0">
                <a:solidFill>
                  <a:srgbClr val="FFC000"/>
                </a:solidFill>
              </a:rPr>
              <a:t>School District of Philadelphia</a:t>
            </a:r>
            <a:r>
              <a:rPr lang="en-US" dirty="0" smtClean="0"/>
              <a:t>; by the </a:t>
            </a:r>
            <a:r>
              <a:rPr lang="en-US" b="1" dirty="0" smtClean="0">
                <a:solidFill>
                  <a:srgbClr val="FFC000"/>
                </a:solidFill>
              </a:rPr>
              <a:t>City of Pittsburgh</a:t>
            </a:r>
            <a:r>
              <a:rPr lang="en-US" dirty="0" smtClean="0"/>
              <a:t>; by Bruce W. Kauffman, John M. Elliott, and Edward F. </a:t>
            </a:r>
            <a:r>
              <a:rPr lang="en-US" dirty="0" err="1" smtClean="0"/>
              <a:t>Mannino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City of Erie</a:t>
            </a:r>
            <a:r>
              <a:rPr lang="en-US" dirty="0" smtClean="0"/>
              <a:t>; </a:t>
            </a:r>
            <a:r>
              <a:rPr lang="en-US" dirty="0" smtClean="0"/>
              <a:t>by James A. Kelly for the </a:t>
            </a:r>
            <a:r>
              <a:rPr lang="en-US" b="1" dirty="0" smtClean="0">
                <a:solidFill>
                  <a:srgbClr val="FFC000"/>
                </a:solidFill>
              </a:rPr>
              <a:t>School District of the City of Scranton</a:t>
            </a:r>
            <a:r>
              <a:rPr lang="en-US" dirty="0" smtClean="0"/>
              <a:t>; by Charles M. Whelan, William R. </a:t>
            </a:r>
            <a:r>
              <a:rPr lang="en-US" dirty="0" err="1" smtClean="0"/>
              <a:t>Consedine</a:t>
            </a:r>
            <a:r>
              <a:rPr lang="en-US" dirty="0" smtClean="0"/>
              <a:t>, Alfred L. </a:t>
            </a:r>
            <a:r>
              <a:rPr lang="en-US" dirty="0" err="1" smtClean="0"/>
              <a:t>Scanlan</a:t>
            </a:r>
            <a:r>
              <a:rPr lang="en-US" dirty="0" smtClean="0"/>
              <a:t>, Arthur E. Sutherland, and Harmon Burns, Jr., for the </a:t>
            </a:r>
            <a:r>
              <a:rPr lang="en-US" b="1" dirty="0" smtClean="0">
                <a:solidFill>
                  <a:srgbClr val="FFC000"/>
                </a:solidFill>
              </a:rPr>
              <a:t>National Catholic Educational Association </a:t>
            </a:r>
            <a:r>
              <a:rPr lang="en-US" dirty="0" smtClean="0"/>
              <a:t>et al.; by Ethan A. Hitchcock and I. N. P. Stokes for the </a:t>
            </a:r>
            <a:r>
              <a:rPr lang="en-US" b="1" dirty="0" smtClean="0">
                <a:solidFill>
                  <a:srgbClr val="FFC000"/>
                </a:solidFill>
              </a:rPr>
              <a:t>National Association of Independent Schools, Inc</a:t>
            </a:r>
            <a:r>
              <a:rPr lang="en-US" dirty="0" smtClean="0"/>
              <a:t>.; by Jerome H. Gerber for the </a:t>
            </a:r>
            <a:r>
              <a:rPr lang="en-US" b="1" dirty="0" smtClean="0">
                <a:solidFill>
                  <a:srgbClr val="FFC000"/>
                </a:solidFill>
              </a:rPr>
              <a:t>Pennsylvania State AFL-CIO</a:t>
            </a:r>
            <a:r>
              <a:rPr lang="en-US" dirty="0" smtClean="0"/>
              <a:t>; by Thomas J. Ford, Edward J. Walsh, Jr., and Theodore D. Hoffmann [403 U.S. 602, 606]   for the </a:t>
            </a:r>
            <a:r>
              <a:rPr lang="en-US" b="1" dirty="0" smtClean="0">
                <a:solidFill>
                  <a:srgbClr val="FFC000"/>
                </a:solidFill>
              </a:rPr>
              <a:t>Long Island Conference of Religious Elementary and Secondary School Administrators</a:t>
            </a:r>
            <a:r>
              <a:rPr lang="en-US" dirty="0" smtClean="0"/>
              <a:t>; by Nathan </a:t>
            </a:r>
            <a:r>
              <a:rPr lang="en-US" dirty="0" err="1" smtClean="0"/>
              <a:t>Lewin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National Jewish Commission on Law and Public Affairs</a:t>
            </a:r>
            <a:r>
              <a:rPr lang="en-US" dirty="0" smtClean="0"/>
              <a:t>; by Stuart Hubbell for </a:t>
            </a:r>
            <a:r>
              <a:rPr lang="en-US" b="1" dirty="0" smtClean="0">
                <a:solidFill>
                  <a:srgbClr val="FFC000"/>
                </a:solidFill>
              </a:rPr>
              <a:t>Citizens for Educational Freedom</a:t>
            </a:r>
            <a:r>
              <a:rPr lang="en-US" dirty="0" smtClean="0"/>
              <a:t>; and by Edward M. </a:t>
            </a:r>
            <a:r>
              <a:rPr lang="en-US" dirty="0" err="1" smtClean="0"/>
              <a:t>Koza</a:t>
            </a:r>
            <a:r>
              <a:rPr lang="en-US" dirty="0" smtClean="0"/>
              <a:t>, Walter L. Hill, Jr., Thomas R. </a:t>
            </a:r>
            <a:r>
              <a:rPr lang="en-US" dirty="0" err="1" smtClean="0"/>
              <a:t>Balaban</a:t>
            </a:r>
            <a:r>
              <a:rPr lang="en-US" dirty="0" smtClean="0"/>
              <a:t>, and William J. </a:t>
            </a:r>
            <a:r>
              <a:rPr lang="en-US" dirty="0" err="1" smtClean="0"/>
              <a:t>Pinkowski</a:t>
            </a:r>
            <a:r>
              <a:rPr lang="en-US" dirty="0" smtClean="0"/>
              <a:t> for the </a:t>
            </a:r>
            <a:r>
              <a:rPr lang="en-US" b="1" dirty="0" smtClean="0">
                <a:solidFill>
                  <a:srgbClr val="FFC000"/>
                </a:solidFill>
              </a:rPr>
              <a:t>Polish American Congress</a:t>
            </a:r>
            <a:r>
              <a:rPr lang="en-US" dirty="0" smtClean="0"/>
              <a:t>, Inc., et al.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C000"/>
                </a:solidFill>
              </a:rPr>
              <a:t>The National Association of Laymen </a:t>
            </a:r>
            <a:r>
              <a:rPr lang="en-US" dirty="0" smtClean="0"/>
              <a:t>filed a brief as amicus curiae in No. 89.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575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Lemon Test</vt:lpstr>
      <vt:lpstr>Lemon Test</vt:lpstr>
      <vt:lpstr>Lemon Test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Lemon Test</dc:title>
  <dc:creator>mlb</dc:creator>
  <cp:lastModifiedBy>Bromley</cp:lastModifiedBy>
  <cp:revision>2</cp:revision>
  <dcterms:created xsi:type="dcterms:W3CDTF">2006-08-16T00:00:00Z</dcterms:created>
  <dcterms:modified xsi:type="dcterms:W3CDTF">2010-02-28T18:35:11Z</dcterms:modified>
</cp:coreProperties>
</file>