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2" r:id="rId7"/>
    <p:sldId id="266" r:id="rId8"/>
    <p:sldId id="267" r:id="rId9"/>
    <p:sldId id="265" r:id="rId10"/>
    <p:sldId id="261" r:id="rId11"/>
    <p:sldId id="268"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495D1F9-1A2A-4655-932B-5CC0643806D5}">
          <p14:sldIdLst>
            <p14:sldId id="256"/>
            <p14:sldId id="258"/>
            <p14:sldId id="257"/>
            <p14:sldId id="259"/>
            <p14:sldId id="260"/>
            <p14:sldId id="262"/>
            <p14:sldId id="266"/>
            <p14:sldId id="267"/>
            <p14:sldId id="265"/>
            <p14:sldId id="261"/>
            <p14:sldId id="268"/>
            <p14:sldId id="2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78" autoAdjust="0"/>
    <p:restoredTop sz="94660"/>
  </p:normalViewPr>
  <p:slideViewPr>
    <p:cSldViewPr>
      <p:cViewPr varScale="1">
        <p:scale>
          <a:sx n="72" d="100"/>
          <a:sy n="72" d="100"/>
        </p:scale>
        <p:origin x="-6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A66BE45-352B-4DA5-8926-016E3E2C7B4A}" type="datetimeFigureOut">
              <a:rPr lang="en-US" smtClean="0"/>
              <a:t>7/13/2013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71964F7-919F-456C-8524-46D846548F4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66BE45-352B-4DA5-8926-016E3E2C7B4A}" type="datetimeFigureOut">
              <a:rPr lang="en-US" smtClean="0"/>
              <a:t>7/13/2013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964F7-919F-456C-8524-46D846548F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66BE45-352B-4DA5-8926-016E3E2C7B4A}" type="datetimeFigureOut">
              <a:rPr lang="en-US" smtClean="0"/>
              <a:t>7/13/2013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964F7-919F-456C-8524-46D846548F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66BE45-352B-4DA5-8926-016E3E2C7B4A}" type="datetimeFigureOut">
              <a:rPr lang="en-US" smtClean="0"/>
              <a:t>7/13/2013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964F7-919F-456C-8524-46D846548F4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A66BE45-352B-4DA5-8926-016E3E2C7B4A}" type="datetimeFigureOut">
              <a:rPr lang="en-US" smtClean="0"/>
              <a:t>7/13/2013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964F7-919F-456C-8524-46D846548F4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66BE45-352B-4DA5-8926-016E3E2C7B4A}" type="datetimeFigureOut">
              <a:rPr lang="en-US" smtClean="0"/>
              <a:t>7/13/2013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964F7-919F-456C-8524-46D846548F4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A66BE45-352B-4DA5-8926-016E3E2C7B4A}" type="datetimeFigureOut">
              <a:rPr lang="en-US" smtClean="0"/>
              <a:t>7/13/2013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964F7-919F-456C-8524-46D846548F4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A66BE45-352B-4DA5-8926-016E3E2C7B4A}" type="datetimeFigureOut">
              <a:rPr lang="en-US" smtClean="0"/>
              <a:t>7/13/2013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964F7-919F-456C-8524-46D846548F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66BE45-352B-4DA5-8926-016E3E2C7B4A}" type="datetimeFigureOut">
              <a:rPr lang="en-US" smtClean="0"/>
              <a:t>7/13/2013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964F7-919F-456C-8524-46D846548F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66BE45-352B-4DA5-8926-016E3E2C7B4A}" type="datetimeFigureOut">
              <a:rPr lang="en-US" smtClean="0"/>
              <a:t>7/13/2013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964F7-919F-456C-8524-46D846548F4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66BE45-352B-4DA5-8926-016E3E2C7B4A}" type="datetimeFigureOut">
              <a:rPr lang="en-US" smtClean="0"/>
              <a:t>7/13/2013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71964F7-919F-456C-8524-46D846548F43}"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A66BE45-352B-4DA5-8926-016E3E2C7B4A}" type="datetimeFigureOut">
              <a:rPr lang="en-US" smtClean="0"/>
              <a:t>7/13/2013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71964F7-919F-456C-8524-46D846548F43}"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JUDICIAL REVIEW &amp; Supremacy Clause</a:t>
            </a:r>
            <a:endParaRPr lang="en-US" dirty="0"/>
          </a:p>
        </p:txBody>
      </p:sp>
      <p:sp>
        <p:nvSpPr>
          <p:cNvPr id="3" name="Subtitle 2"/>
          <p:cNvSpPr>
            <a:spLocks noGrp="1"/>
          </p:cNvSpPr>
          <p:nvPr>
            <p:ph type="subTitle" idx="1"/>
          </p:nvPr>
        </p:nvSpPr>
        <p:spPr/>
        <p:txBody>
          <a:bodyPr>
            <a:normAutofit lnSpcReduction="10000"/>
          </a:bodyPr>
          <a:lstStyle/>
          <a:p>
            <a:r>
              <a:rPr lang="en-US" dirty="0" smtClean="0"/>
              <a:t>power of the courts to interpret the meaning of the law</a:t>
            </a:r>
          </a:p>
          <a:p>
            <a:endParaRPr lang="en-US" dirty="0" smtClean="0"/>
          </a:p>
          <a:p>
            <a:r>
              <a:rPr lang="en-US" dirty="0" smtClean="0"/>
              <a:t>Marbury v. Madison (1803)</a:t>
            </a:r>
            <a:br>
              <a:rPr lang="en-US" dirty="0" smtClean="0"/>
            </a:br>
            <a:r>
              <a:rPr lang="en-US" dirty="0" smtClean="0"/>
              <a:t>McCulloch v. Maryland (1819)</a:t>
            </a:r>
          </a:p>
          <a:p>
            <a:endParaRPr lang="en-US" dirty="0" smtClean="0"/>
          </a:p>
          <a:p>
            <a:endParaRPr lang="en-US" dirty="0"/>
          </a:p>
        </p:txBody>
      </p:sp>
    </p:spTree>
    <p:extLst>
      <p:ext uri="{BB962C8B-B14F-4D97-AF65-F5344CB8AC3E}">
        <p14:creationId xmlns:p14="http://schemas.microsoft.com/office/powerpoint/2010/main" val="1336783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McCulloch v Maryland</a:t>
            </a:r>
            <a:endParaRPr lang="en-US" dirty="0"/>
          </a:p>
        </p:txBody>
      </p:sp>
      <p:sp>
        <p:nvSpPr>
          <p:cNvPr id="3" name="Content Placeholder 2"/>
          <p:cNvSpPr>
            <a:spLocks noGrp="1"/>
          </p:cNvSpPr>
          <p:nvPr>
            <p:ph idx="1"/>
          </p:nvPr>
        </p:nvSpPr>
        <p:spPr/>
        <p:txBody>
          <a:bodyPr>
            <a:normAutofit/>
          </a:bodyPr>
          <a:lstStyle/>
          <a:p>
            <a:r>
              <a:rPr lang="en-US" dirty="0"/>
              <a:t>Dispute over operation of the national </a:t>
            </a:r>
            <a:r>
              <a:rPr lang="en-US" dirty="0" smtClean="0"/>
              <a:t>(i.e. Federal) bank </a:t>
            </a:r>
            <a:r>
              <a:rPr lang="en-US" dirty="0"/>
              <a:t>in Maryland</a:t>
            </a:r>
          </a:p>
          <a:p>
            <a:r>
              <a:rPr lang="en-US" dirty="0"/>
              <a:t>McCulloch= head of the Baltimore </a:t>
            </a:r>
            <a:r>
              <a:rPr lang="en-US" dirty="0" smtClean="0"/>
              <a:t>branch, acting for the Federal government; </a:t>
            </a:r>
            <a:r>
              <a:rPr lang="en-US" dirty="0"/>
              <a:t>he refused to pay a tax to </a:t>
            </a:r>
            <a:r>
              <a:rPr lang="en-US" dirty="0" smtClean="0"/>
              <a:t>the state of Maryland.</a:t>
            </a:r>
            <a:endParaRPr lang="en-US" dirty="0"/>
          </a:p>
          <a:p>
            <a:r>
              <a:rPr lang="en-US" dirty="0" smtClean="0"/>
              <a:t>The Court </a:t>
            </a:r>
            <a:r>
              <a:rPr lang="en-US" dirty="0"/>
              <a:t>of Appeals </a:t>
            </a:r>
            <a:r>
              <a:rPr lang="en-US" dirty="0" smtClean="0"/>
              <a:t>ruled that the Constitution is “silent</a:t>
            </a:r>
            <a:r>
              <a:rPr lang="en-US" dirty="0"/>
              <a:t>” on </a:t>
            </a:r>
            <a:r>
              <a:rPr lang="en-US" dirty="0" smtClean="0"/>
              <a:t>banks (a very controversial matter at the time)</a:t>
            </a:r>
          </a:p>
          <a:p>
            <a:r>
              <a:rPr lang="en-US" dirty="0" smtClean="0"/>
              <a:t>The Supreme Court took the case</a:t>
            </a:r>
            <a:endParaRPr lang="en-US" dirty="0"/>
          </a:p>
        </p:txBody>
      </p:sp>
    </p:spTree>
    <p:extLst>
      <p:ext uri="{BB962C8B-B14F-4D97-AF65-F5344CB8AC3E}">
        <p14:creationId xmlns:p14="http://schemas.microsoft.com/office/powerpoint/2010/main" val="2372877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McCulloch v Maryland</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Supreme Court ruled that Congress has the constitutional authority to charter the bank. </a:t>
            </a:r>
            <a:endParaRPr lang="en-US" dirty="0" smtClean="0"/>
          </a:p>
          <a:p>
            <a:r>
              <a:rPr lang="en-US" dirty="0" smtClean="0"/>
              <a:t>Reasoning = </a:t>
            </a:r>
          </a:p>
          <a:p>
            <a:pPr lvl="1"/>
            <a:r>
              <a:rPr lang="en-US" sz="2800" dirty="0" smtClean="0"/>
              <a:t>the Constitution </a:t>
            </a:r>
            <a:r>
              <a:rPr lang="en-US" sz="2800" dirty="0"/>
              <a:t>= “social contract” the binds the people &amp; the states... </a:t>
            </a:r>
            <a:endParaRPr lang="en-US" sz="2800" dirty="0" smtClean="0"/>
          </a:p>
          <a:p>
            <a:pPr lvl="1"/>
            <a:r>
              <a:rPr lang="en-US" sz="2800" dirty="0" smtClean="0"/>
              <a:t>the Federal government </a:t>
            </a:r>
            <a:r>
              <a:rPr lang="en-US" sz="2800" dirty="0"/>
              <a:t>is supreme , and bases its power on the consent of the people. </a:t>
            </a:r>
            <a:endParaRPr lang="en-US" dirty="0"/>
          </a:p>
        </p:txBody>
      </p:sp>
    </p:spTree>
    <p:extLst>
      <p:ext uri="{BB962C8B-B14F-4D97-AF65-F5344CB8AC3E}">
        <p14:creationId xmlns:p14="http://schemas.microsoft.com/office/powerpoint/2010/main" val="746116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McCulloch v Maryland</a:t>
            </a:r>
            <a:endParaRPr lang="en-US" dirty="0"/>
          </a:p>
        </p:txBody>
      </p:sp>
      <p:sp>
        <p:nvSpPr>
          <p:cNvPr id="3" name="Content Placeholder 2"/>
          <p:cNvSpPr>
            <a:spLocks noGrp="1"/>
          </p:cNvSpPr>
          <p:nvPr>
            <p:ph idx="1"/>
          </p:nvPr>
        </p:nvSpPr>
        <p:spPr/>
        <p:txBody>
          <a:bodyPr>
            <a:normAutofit/>
          </a:bodyPr>
          <a:lstStyle/>
          <a:p>
            <a:r>
              <a:rPr lang="en-US" dirty="0" smtClean="0"/>
              <a:t>Marshal </a:t>
            </a:r>
            <a:r>
              <a:rPr lang="en-US" dirty="0"/>
              <a:t>wrote:</a:t>
            </a:r>
          </a:p>
          <a:p>
            <a:r>
              <a:rPr lang="en-US" dirty="0"/>
              <a:t>“ If any one proposition could command the universal assent of mankind, we might expect it would be this– that the government of the Union, though limited in its power, is supreme within its sphere of action. ” </a:t>
            </a:r>
          </a:p>
          <a:p>
            <a:r>
              <a:rPr lang="en-US" dirty="0" smtClean="0"/>
              <a:t>Congress </a:t>
            </a:r>
            <a:r>
              <a:rPr lang="en-US" dirty="0"/>
              <a:t>has “explicit” as well as “implied” powers &gt;&gt; implied that Congress can make a national bank based on its explicit powers to tax and spend.</a:t>
            </a:r>
          </a:p>
          <a:p>
            <a:r>
              <a:rPr lang="en-US" dirty="0" smtClean="0"/>
              <a:t>“</a:t>
            </a:r>
            <a:r>
              <a:rPr lang="en-US" dirty="0"/>
              <a:t>Necessary &amp; Proper” clause gives Congress all the power it needs to pursue an enumerated power</a:t>
            </a:r>
          </a:p>
          <a:p>
            <a:endParaRPr lang="en-US" dirty="0"/>
          </a:p>
          <a:p>
            <a:endParaRPr lang="en-US" dirty="0"/>
          </a:p>
        </p:txBody>
      </p:sp>
    </p:spTree>
    <p:extLst>
      <p:ext uri="{BB962C8B-B14F-4D97-AF65-F5344CB8AC3E}">
        <p14:creationId xmlns:p14="http://schemas.microsoft.com/office/powerpoint/2010/main" val="379266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Judicial Review</a:t>
            </a:r>
            <a:endParaRPr lang="en-US" dirty="0"/>
          </a:p>
        </p:txBody>
      </p:sp>
      <p:sp>
        <p:nvSpPr>
          <p:cNvPr id="3" name="Content Placeholder 2"/>
          <p:cNvSpPr>
            <a:spLocks noGrp="1"/>
          </p:cNvSpPr>
          <p:nvPr>
            <p:ph idx="1"/>
          </p:nvPr>
        </p:nvSpPr>
        <p:spPr/>
        <p:txBody>
          <a:bodyPr/>
          <a:lstStyle/>
          <a:p>
            <a:r>
              <a:rPr lang="en-US" dirty="0" smtClean="0"/>
              <a:t>The power </a:t>
            </a:r>
            <a:r>
              <a:rPr lang="en-US" dirty="0"/>
              <a:t>of the courts to interpret the meaning of the law</a:t>
            </a:r>
          </a:p>
          <a:p>
            <a:endParaRPr lang="en-US" dirty="0"/>
          </a:p>
          <a:p>
            <a:pPr marL="0" indent="0" algn="ctr">
              <a:buNone/>
            </a:pPr>
            <a:r>
              <a:rPr lang="en-US" dirty="0"/>
              <a:t>Marbury v. Madison (1803)</a:t>
            </a:r>
          </a:p>
          <a:p>
            <a:endParaRPr lang="en-US" dirty="0"/>
          </a:p>
        </p:txBody>
      </p:sp>
    </p:spTree>
    <p:extLst>
      <p:ext uri="{BB962C8B-B14F-4D97-AF65-F5344CB8AC3E}">
        <p14:creationId xmlns:p14="http://schemas.microsoft.com/office/powerpoint/2010/main" val="180056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chor="t">
            <a:normAutofit fontScale="90000"/>
          </a:bodyPr>
          <a:lstStyle/>
          <a:p>
            <a:pPr algn="ctr"/>
            <a:r>
              <a:rPr lang="en-US" dirty="0"/>
              <a:t>Supremacy, Implied Powers &amp; Necessary &amp; Proper Clause</a:t>
            </a:r>
          </a:p>
        </p:txBody>
      </p:sp>
      <p:sp>
        <p:nvSpPr>
          <p:cNvPr id="3" name="Content Placeholder 2"/>
          <p:cNvSpPr>
            <a:spLocks noGrp="1"/>
          </p:cNvSpPr>
          <p:nvPr>
            <p:ph idx="1"/>
          </p:nvPr>
        </p:nvSpPr>
        <p:spPr/>
        <p:txBody>
          <a:bodyPr>
            <a:normAutofit/>
          </a:bodyPr>
          <a:lstStyle/>
          <a:p>
            <a:r>
              <a:rPr lang="en-US" sz="2800" dirty="0"/>
              <a:t>That the federal </a:t>
            </a:r>
            <a:r>
              <a:rPr lang="en-US" sz="2800" dirty="0" smtClean="0"/>
              <a:t>government </a:t>
            </a:r>
            <a:r>
              <a:rPr lang="en-US" sz="2800" dirty="0"/>
              <a:t>is supreme over states</a:t>
            </a:r>
          </a:p>
          <a:p>
            <a:r>
              <a:rPr lang="en-US" sz="2800" dirty="0"/>
              <a:t>That that are “implied” powers derived from the Constitution’s “explicit” powers</a:t>
            </a:r>
          </a:p>
          <a:p>
            <a:r>
              <a:rPr lang="en-US" sz="2800" dirty="0"/>
              <a:t>That Congress has powers that are “necessary &amp; proper” to carry out its </a:t>
            </a:r>
            <a:r>
              <a:rPr lang="en-US" sz="2800" dirty="0" smtClean="0"/>
              <a:t>powers</a:t>
            </a:r>
          </a:p>
          <a:p>
            <a:endParaRPr lang="en-US" sz="2800" dirty="0"/>
          </a:p>
          <a:p>
            <a:pPr marL="0" indent="0" algn="ctr">
              <a:buNone/>
            </a:pPr>
            <a:r>
              <a:rPr lang="en-US" sz="2800" dirty="0" smtClean="0"/>
              <a:t>McCulloch </a:t>
            </a:r>
            <a:r>
              <a:rPr lang="en-US" sz="2800" dirty="0"/>
              <a:t>v. Maryland (1819</a:t>
            </a:r>
            <a:r>
              <a:rPr lang="en-US" sz="2800" dirty="0" smtClean="0"/>
              <a:t>)</a:t>
            </a:r>
            <a:endParaRPr lang="en-US" sz="2800" dirty="0"/>
          </a:p>
        </p:txBody>
      </p:sp>
    </p:spTree>
    <p:extLst>
      <p:ext uri="{BB962C8B-B14F-4D97-AF65-F5344CB8AC3E}">
        <p14:creationId xmlns:p14="http://schemas.microsoft.com/office/powerpoint/2010/main" val="2423989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Marbury v Madison (1803)</a:t>
            </a:r>
            <a:endParaRPr lang="en-US" dirty="0"/>
          </a:p>
        </p:txBody>
      </p:sp>
      <p:sp>
        <p:nvSpPr>
          <p:cNvPr id="3" name="Content Placeholder 2"/>
          <p:cNvSpPr>
            <a:spLocks noGrp="1"/>
          </p:cNvSpPr>
          <p:nvPr>
            <p:ph idx="1"/>
          </p:nvPr>
        </p:nvSpPr>
        <p:spPr/>
        <p:txBody>
          <a:bodyPr>
            <a:normAutofit fontScale="77500" lnSpcReduction="20000"/>
          </a:bodyPr>
          <a:lstStyle/>
          <a:p>
            <a:r>
              <a:rPr lang="en-US" sz="3500" dirty="0"/>
              <a:t>Last days of the Adams  presidency:</a:t>
            </a:r>
          </a:p>
          <a:p>
            <a:r>
              <a:rPr lang="en-US" sz="3500" dirty="0"/>
              <a:t>Jefferson = president elect</a:t>
            </a:r>
          </a:p>
          <a:p>
            <a:r>
              <a:rPr lang="en-US" sz="3500" dirty="0"/>
              <a:t>Adams And Marshall delivers midnight </a:t>
            </a:r>
            <a:r>
              <a:rPr lang="en-US" sz="3500" dirty="0" smtClean="0"/>
              <a:t>judicial appointments</a:t>
            </a:r>
            <a:r>
              <a:rPr lang="en-US" sz="3500" dirty="0"/>
              <a:t>, but 17 not </a:t>
            </a:r>
            <a:r>
              <a:rPr lang="en-US" sz="3500" dirty="0" smtClean="0"/>
              <a:t>delivered, including one for William Marbury as justice of peace in the District of Columbia.</a:t>
            </a:r>
            <a:endParaRPr lang="en-US" sz="3500" dirty="0"/>
          </a:p>
          <a:p>
            <a:r>
              <a:rPr lang="en-US" sz="3500" dirty="0"/>
              <a:t>Adams also appoints Marshall Chief Justice, with Marshall confirmed by the “lame duck” (outgoing) Senate. </a:t>
            </a:r>
            <a:endParaRPr lang="en-US" sz="3500" dirty="0" smtClean="0"/>
          </a:p>
          <a:p>
            <a:r>
              <a:rPr lang="en-US" dirty="0" smtClean="0"/>
              <a:t>(The appointment was part </a:t>
            </a:r>
            <a:r>
              <a:rPr lang="en-US" dirty="0"/>
              <a:t>of the “Midnight Judges Act” that reduced the Court from 6 to 5 </a:t>
            </a:r>
            <a:r>
              <a:rPr lang="en-US" dirty="0" smtClean="0"/>
              <a:t>Justices</a:t>
            </a:r>
            <a:r>
              <a:rPr lang="en-US" dirty="0"/>
              <a:t> </a:t>
            </a:r>
            <a:r>
              <a:rPr lang="en-US" dirty="0" smtClean="0"/>
              <a:t>and increased the number of circuit courts from 3 to 6, all of which allowed Adams to appoint many Federalist judges and magistrates)</a:t>
            </a:r>
            <a:endParaRPr lang="en-US" dirty="0"/>
          </a:p>
          <a:p>
            <a:endParaRPr lang="en-US" dirty="0"/>
          </a:p>
          <a:p>
            <a:endParaRPr lang="en-US" dirty="0"/>
          </a:p>
        </p:txBody>
      </p:sp>
    </p:spTree>
    <p:extLst>
      <p:ext uri="{BB962C8B-B14F-4D97-AF65-F5344CB8AC3E}">
        <p14:creationId xmlns:p14="http://schemas.microsoft.com/office/powerpoint/2010/main" val="57218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a:t>Marbury v Madison (1803)</a:t>
            </a:r>
          </a:p>
        </p:txBody>
      </p:sp>
      <p:sp>
        <p:nvSpPr>
          <p:cNvPr id="3" name="Content Placeholder 2"/>
          <p:cNvSpPr>
            <a:spLocks noGrp="1"/>
          </p:cNvSpPr>
          <p:nvPr>
            <p:ph idx="1"/>
          </p:nvPr>
        </p:nvSpPr>
        <p:spPr/>
        <p:txBody>
          <a:bodyPr>
            <a:normAutofit lnSpcReduction="10000"/>
          </a:bodyPr>
          <a:lstStyle/>
          <a:p>
            <a:r>
              <a:rPr lang="en-US" dirty="0"/>
              <a:t>Jefferson = new President, appoints Madison as his Secretary </a:t>
            </a:r>
            <a:r>
              <a:rPr lang="en-US" dirty="0" smtClean="0"/>
              <a:t>State</a:t>
            </a:r>
          </a:p>
          <a:p>
            <a:r>
              <a:rPr lang="en-US" dirty="0" smtClean="0"/>
              <a:t>The new congress passes new Judiciary Act to counteract the previous Act under Adams</a:t>
            </a:r>
            <a:endParaRPr lang="en-US" dirty="0"/>
          </a:p>
          <a:p>
            <a:r>
              <a:rPr lang="en-US" dirty="0"/>
              <a:t>Madison refuses to deliver the last appointments from the Adams administration</a:t>
            </a:r>
          </a:p>
          <a:p>
            <a:r>
              <a:rPr lang="en-US" dirty="0"/>
              <a:t>Marbury: was appointed by Adams but his appointment among those Madison refused to deliver </a:t>
            </a:r>
          </a:p>
          <a:p>
            <a:r>
              <a:rPr lang="en-US" dirty="0"/>
              <a:t>Marbury files suit for a “writ of mandamus” (we command, per Judiciary Act of 1789), ordering Madison to fulfill the </a:t>
            </a:r>
            <a:r>
              <a:rPr lang="en-US" dirty="0" smtClean="0"/>
              <a:t>appointment</a:t>
            </a:r>
            <a:endParaRPr lang="en-US" dirty="0"/>
          </a:p>
        </p:txBody>
      </p:sp>
    </p:spTree>
    <p:extLst>
      <p:ext uri="{BB962C8B-B14F-4D97-AF65-F5344CB8AC3E}">
        <p14:creationId xmlns:p14="http://schemas.microsoft.com/office/powerpoint/2010/main" val="4033637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a:t>Marbury v Madison (1803)</a:t>
            </a:r>
          </a:p>
        </p:txBody>
      </p:sp>
      <p:sp>
        <p:nvSpPr>
          <p:cNvPr id="3" name="Content Placeholder 2"/>
          <p:cNvSpPr>
            <a:spLocks noGrp="1"/>
          </p:cNvSpPr>
          <p:nvPr>
            <p:ph idx="1"/>
          </p:nvPr>
        </p:nvSpPr>
        <p:spPr/>
        <p:txBody>
          <a:bodyPr/>
          <a:lstStyle/>
          <a:p>
            <a:r>
              <a:rPr lang="en-US" dirty="0" smtClean="0"/>
              <a:t>Marshall rules:</a:t>
            </a:r>
          </a:p>
          <a:p>
            <a:pPr lvl="1"/>
            <a:r>
              <a:rPr lang="en-US" dirty="0" smtClean="0"/>
              <a:t>Madison illegally refused to act on Marbury’s appointment</a:t>
            </a:r>
          </a:p>
          <a:p>
            <a:pPr lvl="1"/>
            <a:r>
              <a:rPr lang="en-US" dirty="0" smtClean="0"/>
              <a:t>The legality of Marbury’s appointment was based upon a provision in the Judiciary Act of 1789</a:t>
            </a:r>
          </a:p>
          <a:p>
            <a:pPr lvl="1"/>
            <a:r>
              <a:rPr lang="en-US" dirty="0" smtClean="0"/>
              <a:t>The Judiciary Act of 1789 is unconstitutional and thereby invalid (** thus establishing** the Court’s authority to rule an act of Congress invalid)</a:t>
            </a:r>
          </a:p>
          <a:p>
            <a:pPr lvl="1"/>
            <a:r>
              <a:rPr lang="en-US" dirty="0" smtClean="0"/>
              <a:t>Thereby, Marbury’s appointment is invalid and his petition to enforce it is denied.</a:t>
            </a:r>
            <a:endParaRPr lang="en-US" dirty="0"/>
          </a:p>
        </p:txBody>
      </p:sp>
    </p:spTree>
    <p:extLst>
      <p:ext uri="{BB962C8B-B14F-4D97-AF65-F5344CB8AC3E}">
        <p14:creationId xmlns:p14="http://schemas.microsoft.com/office/powerpoint/2010/main" val="1310246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a:t>Marbury v Madison (1803)</a:t>
            </a:r>
          </a:p>
        </p:txBody>
      </p:sp>
      <p:sp>
        <p:nvSpPr>
          <p:cNvPr id="3" name="Content Placeholder 2"/>
          <p:cNvSpPr>
            <a:spLocks noGrp="1"/>
          </p:cNvSpPr>
          <p:nvPr>
            <p:ph idx="1"/>
          </p:nvPr>
        </p:nvSpPr>
        <p:spPr/>
        <p:txBody>
          <a:bodyPr>
            <a:normAutofit lnSpcReduction="10000"/>
          </a:bodyPr>
          <a:lstStyle/>
          <a:p>
            <a:r>
              <a:rPr lang="en-US" dirty="0" smtClean="0"/>
              <a:t>** A note on Judicial Review</a:t>
            </a:r>
          </a:p>
          <a:p>
            <a:r>
              <a:rPr lang="en-US" dirty="0" smtClean="0"/>
              <a:t>Marshall did not invent the concept of Judicial Review and the power of a court to declare laws invalid.</a:t>
            </a:r>
          </a:p>
          <a:p>
            <a:r>
              <a:rPr lang="en-US" dirty="0" smtClean="0"/>
              <a:t>Historical background:</a:t>
            </a:r>
          </a:p>
          <a:p>
            <a:pPr lvl="2"/>
            <a:r>
              <a:rPr lang="en-US" dirty="0" smtClean="0"/>
              <a:t>In the Glorious Revolution in England in 1688, Parliament asserted itself “supreme” and barred Courts from over-ruling it.</a:t>
            </a:r>
          </a:p>
          <a:p>
            <a:pPr lvl="2"/>
            <a:r>
              <a:rPr lang="en-US" dirty="0" smtClean="0"/>
              <a:t>Colonial courts in American had exercised the powers of Judicial Review</a:t>
            </a:r>
          </a:p>
          <a:p>
            <a:pPr lvl="2"/>
            <a:r>
              <a:rPr lang="en-US" dirty="0" smtClean="0"/>
              <a:t>Hamilton’s Federalist no. 78 asserted the power </a:t>
            </a:r>
          </a:p>
          <a:p>
            <a:pPr lvl="2"/>
            <a:r>
              <a:rPr lang="en-US" dirty="0" smtClean="0"/>
              <a:t>Anti-federalists were very concerned about the power of the Supreme Court to invalidate laws.</a:t>
            </a:r>
            <a:endParaRPr lang="en-US" dirty="0"/>
          </a:p>
        </p:txBody>
      </p:sp>
    </p:spTree>
    <p:extLst>
      <p:ext uri="{BB962C8B-B14F-4D97-AF65-F5344CB8AC3E}">
        <p14:creationId xmlns:p14="http://schemas.microsoft.com/office/powerpoint/2010/main" val="1606112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a:t>Marbury v Madison (1803)</a:t>
            </a:r>
          </a:p>
        </p:txBody>
      </p:sp>
      <p:sp>
        <p:nvSpPr>
          <p:cNvPr id="3" name="Content Placeholder 2"/>
          <p:cNvSpPr>
            <a:spLocks noGrp="1"/>
          </p:cNvSpPr>
          <p:nvPr>
            <p:ph idx="1"/>
          </p:nvPr>
        </p:nvSpPr>
        <p:spPr/>
        <p:txBody>
          <a:bodyPr>
            <a:normAutofit lnSpcReduction="10000"/>
          </a:bodyPr>
          <a:lstStyle/>
          <a:p>
            <a:r>
              <a:rPr lang="en-US" dirty="0" smtClean="0"/>
              <a:t>** A note on Marshall’s reasoning for the invalidation of the Judiciary Act of 1789</a:t>
            </a:r>
          </a:p>
          <a:p>
            <a:r>
              <a:rPr lang="en-US" dirty="0" smtClean="0"/>
              <a:t>Marshall ruled that the Act was unconstitutional because in it Congress had added to the Supreme Court’s original jurisdiction the power of a “writ of mandamus,” which was not included in the Constitution.</a:t>
            </a:r>
          </a:p>
          <a:p>
            <a:r>
              <a:rPr lang="en-US" dirty="0" smtClean="0"/>
              <a:t>Marshall also pointed to the Supremacy Clause of the Constitution, which he said set the Constitution above statutory laws, in which case the Courts would have to have the power to decide conflicts between them.</a:t>
            </a:r>
          </a:p>
          <a:p>
            <a:endParaRPr lang="en-US" dirty="0" smtClean="0"/>
          </a:p>
        </p:txBody>
      </p:sp>
    </p:spTree>
    <p:extLst>
      <p:ext uri="{BB962C8B-B14F-4D97-AF65-F5344CB8AC3E}">
        <p14:creationId xmlns:p14="http://schemas.microsoft.com/office/powerpoint/2010/main" val="414910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Marbury v Madison </a:t>
            </a:r>
            <a:endParaRPr lang="en-US" dirty="0"/>
          </a:p>
        </p:txBody>
      </p:sp>
      <p:sp>
        <p:nvSpPr>
          <p:cNvPr id="3" name="Content Placeholder 2"/>
          <p:cNvSpPr>
            <a:spLocks noGrp="1"/>
          </p:cNvSpPr>
          <p:nvPr>
            <p:ph idx="1"/>
          </p:nvPr>
        </p:nvSpPr>
        <p:spPr>
          <a:xfrm>
            <a:off x="457200" y="1600200"/>
            <a:ext cx="8229600" cy="4389120"/>
          </a:xfrm>
        </p:spPr>
        <p:txBody>
          <a:bodyPr>
            <a:noAutofit/>
          </a:bodyPr>
          <a:lstStyle/>
          <a:p>
            <a:pPr marL="0" indent="0">
              <a:buNone/>
            </a:pPr>
            <a:r>
              <a:rPr lang="en-US" sz="2000" dirty="0" smtClean="0"/>
              <a:t>Marshall wrote:</a:t>
            </a:r>
          </a:p>
          <a:p>
            <a:pPr marL="0" indent="0">
              <a:buNone/>
            </a:pPr>
            <a:r>
              <a:rPr lang="en-US" sz="2000" dirty="0" smtClean="0"/>
              <a:t>	“It </a:t>
            </a:r>
            <a:r>
              <a:rPr lang="en-US" sz="2000" dirty="0"/>
              <a:t>is emphatically the province and duty of the Judicial </a:t>
            </a:r>
            <a:r>
              <a:rPr lang="en-US" sz="2000" dirty="0" smtClean="0"/>
              <a:t>[branch</a:t>
            </a:r>
            <a:r>
              <a:rPr lang="en-US" sz="2000" dirty="0"/>
              <a:t>] to say what the law is. Those who apply the rule to particular cases must, of necessity, expound and interpret that rule. If two laws conflict with each other, the Courts must decide on the operation of each. So, if a law </a:t>
            </a:r>
            <a:r>
              <a:rPr lang="en-US" sz="2000" dirty="0" smtClean="0"/>
              <a:t>be </a:t>
            </a:r>
            <a:r>
              <a:rPr lang="en-US" sz="2000" dirty="0"/>
              <a:t>in opposition to the </a:t>
            </a:r>
            <a:r>
              <a:rPr lang="en-US" sz="2000" dirty="0" smtClean="0"/>
              <a:t>Constitution …  the </a:t>
            </a:r>
            <a:r>
              <a:rPr lang="en-US" sz="2000" dirty="0"/>
              <a:t>Court must determine which of these conflicting rules governs the case. This is of the very essence of judicial duty. If, then, the Courts are to regard the Constitution, and the Constitution is superior to any ordinary act of the Legislature, the Constitution, and not such ordinary act, must govern the case to which they both apply.</a:t>
            </a:r>
          </a:p>
          <a:p>
            <a:pPr marL="0" indent="0">
              <a:buNone/>
            </a:pPr>
            <a:r>
              <a:rPr lang="en-US" sz="2000" dirty="0" smtClean="0"/>
              <a:t>	“Those</a:t>
            </a:r>
            <a:r>
              <a:rPr lang="en-US" sz="2000" dirty="0"/>
              <a:t>, then, who controvert the principle that the Constitution is to be considered in court as a paramount law are reduced to the necessity of maintaining that courts must close their eyes on the Constitution, and see only the </a:t>
            </a:r>
            <a:r>
              <a:rPr lang="en-US" sz="2000" dirty="0" smtClean="0"/>
              <a:t>law … This </a:t>
            </a:r>
            <a:r>
              <a:rPr lang="en-US" sz="2000" dirty="0"/>
              <a:t>doctrine would subvert the very foundation of all written </a:t>
            </a:r>
            <a:r>
              <a:rPr lang="en-US" sz="2000" dirty="0" smtClean="0"/>
              <a:t>constitutions”</a:t>
            </a:r>
            <a:endParaRPr lang="en-US" sz="2000" dirty="0"/>
          </a:p>
        </p:txBody>
      </p:sp>
    </p:spTree>
    <p:extLst>
      <p:ext uri="{BB962C8B-B14F-4D97-AF65-F5344CB8AC3E}">
        <p14:creationId xmlns:p14="http://schemas.microsoft.com/office/powerpoint/2010/main" val="1622997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TotalTime>
  <Words>781</Words>
  <Application>Microsoft Office PowerPoint</Application>
  <PresentationFormat>On-screen Show (4:3)</PresentationFormat>
  <Paragraphs>63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JUDICIAL REVIEW &amp; Supremacy Clause</vt:lpstr>
      <vt:lpstr>Judicial Review</vt:lpstr>
      <vt:lpstr>Supremacy, Implied Powers &amp; Necessary &amp; Proper Clause</vt:lpstr>
      <vt:lpstr>Marbury v Madison (1803)</vt:lpstr>
      <vt:lpstr>Marbury v Madison (1803)</vt:lpstr>
      <vt:lpstr>Marbury v Madison (1803)</vt:lpstr>
      <vt:lpstr>Marbury v Madison (1803)</vt:lpstr>
      <vt:lpstr>Marbury v Madison (1803)</vt:lpstr>
      <vt:lpstr>Marbury v Madison </vt:lpstr>
      <vt:lpstr>McCulloch v Maryland</vt:lpstr>
      <vt:lpstr>McCulloch v Maryland</vt:lpstr>
      <vt:lpstr>McCulloch v Maryland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JUDICIAL REVIEW &amp; Supremacy Clause</dc:title>
  <dc:creator>Michael Bromley</dc:creator>
  <cp:lastModifiedBy>Michael Bromley</cp:lastModifiedBy>
  <cp:revision>5</cp:revision>
  <dcterms:created xsi:type="dcterms:W3CDTF">2013-07-13T19:04:31Z</dcterms:created>
  <dcterms:modified xsi:type="dcterms:W3CDTF">2013-07-13T19:49:04Z</dcterms:modified>
</cp:coreProperties>
</file>