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8" r:id="rId4"/>
    <p:sldId id="263" r:id="rId5"/>
    <p:sldId id="259" r:id="rId6"/>
    <p:sldId id="260" r:id="rId7"/>
    <p:sldId id="261" r:id="rId8"/>
    <p:sldId id="262" r:id="rId9"/>
    <p:sldId id="264" r:id="rId10"/>
    <p:sldId id="266" r:id="rId11"/>
    <p:sldId id="267" r:id="rId12"/>
    <p:sldId id="268" r:id="rId13"/>
    <p:sldId id="265" r:id="rId14"/>
    <p:sldId id="25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0CD0863-1A97-4C3A-9CAE-10362A7F0894}" type="datetimeFigureOut">
              <a:rPr lang="en-US" smtClean="0"/>
              <a:t>7/10/2013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6EE1DC6-1E3E-41B8-84C7-6378F8416EF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CD0863-1A97-4C3A-9CAE-10362A7F0894}" type="datetimeFigureOut">
              <a:rPr lang="en-US" smtClean="0"/>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E1DC6-1E3E-41B8-84C7-6378F8416EF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CD0863-1A97-4C3A-9CAE-10362A7F0894}" type="datetimeFigureOut">
              <a:rPr lang="en-US" smtClean="0"/>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E1DC6-1E3E-41B8-84C7-6378F8416EF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CD0863-1A97-4C3A-9CAE-10362A7F0894}" type="datetimeFigureOut">
              <a:rPr lang="en-US" smtClean="0"/>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E1DC6-1E3E-41B8-84C7-6378F8416EF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CD0863-1A97-4C3A-9CAE-10362A7F0894}" type="datetimeFigureOut">
              <a:rPr lang="en-US" smtClean="0"/>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E1DC6-1E3E-41B8-84C7-6378F8416EF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CD0863-1A97-4C3A-9CAE-10362A7F0894}" type="datetimeFigureOut">
              <a:rPr lang="en-US" smtClean="0"/>
              <a:t>7/10/2013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E1DC6-1E3E-41B8-84C7-6378F8416EF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0CD0863-1A97-4C3A-9CAE-10362A7F0894}" type="datetimeFigureOut">
              <a:rPr lang="en-US" smtClean="0"/>
              <a:t>7/10/2013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EE1DC6-1E3E-41B8-84C7-6378F8416EF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0CD0863-1A97-4C3A-9CAE-10362A7F0894}" type="datetimeFigureOut">
              <a:rPr lang="en-US" smtClean="0"/>
              <a:t>7/10/2013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EE1DC6-1E3E-41B8-84C7-6378F8416EF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CD0863-1A97-4C3A-9CAE-10362A7F0894}" type="datetimeFigureOut">
              <a:rPr lang="en-US" smtClean="0"/>
              <a:t>7/10/2013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EE1DC6-1E3E-41B8-84C7-6378F8416EF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CD0863-1A97-4C3A-9CAE-10362A7F0894}" type="datetimeFigureOut">
              <a:rPr lang="en-US" smtClean="0"/>
              <a:t>7/10/2013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E1DC6-1E3E-41B8-84C7-6378F8416EF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0CD0863-1A97-4C3A-9CAE-10362A7F0894}" type="datetimeFigureOut">
              <a:rPr lang="en-US" smtClean="0"/>
              <a:t>7/10/2013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6EE1DC6-1E3E-41B8-84C7-6378F8416EF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0CD0863-1A97-4C3A-9CAE-10362A7F0894}" type="datetimeFigureOut">
              <a:rPr lang="en-US" smtClean="0"/>
              <a:t>7/10/2013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6EE1DC6-1E3E-41B8-84C7-6378F8416EF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Hartz</a:t>
            </a:r>
            <a:r>
              <a:rPr lang="en-US" dirty="0" smtClean="0"/>
              <a:t> &amp; American </a:t>
            </a:r>
            <a:r>
              <a:rPr lang="en-US" dirty="0" err="1" smtClean="0"/>
              <a:t>Exceptionalism</a:t>
            </a:r>
            <a:endParaRPr lang="en-US" dirty="0"/>
          </a:p>
        </p:txBody>
      </p:sp>
      <p:sp>
        <p:nvSpPr>
          <p:cNvPr id="3" name="Subtitle 2"/>
          <p:cNvSpPr>
            <a:spLocks noGrp="1"/>
          </p:cNvSpPr>
          <p:nvPr>
            <p:ph type="subTitle" idx="1"/>
          </p:nvPr>
        </p:nvSpPr>
        <p:spPr/>
        <p:txBody>
          <a:bodyPr/>
          <a:lstStyle/>
          <a:p>
            <a:r>
              <a:rPr lang="en-US" dirty="0" smtClean="0"/>
              <a:t>The problem with ideologies &amp; -isms</a:t>
            </a:r>
            <a:endParaRPr lang="en-US" dirty="0"/>
          </a:p>
        </p:txBody>
      </p:sp>
    </p:spTree>
    <p:extLst>
      <p:ext uri="{BB962C8B-B14F-4D97-AF65-F5344CB8AC3E}">
        <p14:creationId xmlns:p14="http://schemas.microsoft.com/office/powerpoint/2010/main" val="1836071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u="sng" dirty="0" smtClean="0"/>
              <a:t>Trouble</a:t>
            </a:r>
            <a:r>
              <a:rPr lang="en-US" dirty="0" smtClean="0"/>
              <a:t>:</a:t>
            </a:r>
          </a:p>
          <a:p>
            <a:r>
              <a:rPr lang="en-US" dirty="0" smtClean="0"/>
              <a:t>Is </a:t>
            </a:r>
            <a:r>
              <a:rPr lang="en-US" dirty="0"/>
              <a:t>the American political identity focused on a “fixed, dogmatic liberalism</a:t>
            </a:r>
            <a:r>
              <a:rPr lang="en-US" dirty="0" smtClean="0"/>
              <a:t>”?</a:t>
            </a:r>
          </a:p>
          <a:p>
            <a:r>
              <a:rPr lang="en-US" dirty="0"/>
              <a:t>were American politics shaped by a unique social and political history defined by the absence of feudalism?</a:t>
            </a:r>
          </a:p>
          <a:p>
            <a:r>
              <a:rPr lang="en-US" dirty="0" smtClean="0"/>
              <a:t>Is </a:t>
            </a:r>
            <a:r>
              <a:rPr lang="en-US" dirty="0"/>
              <a:t>liberal democracy the only political tradition that has existed in the United States?</a:t>
            </a:r>
          </a:p>
          <a:p>
            <a:r>
              <a:rPr lang="en-US" dirty="0" smtClean="0"/>
              <a:t>How </a:t>
            </a:r>
            <a:r>
              <a:rPr lang="en-US" dirty="0"/>
              <a:t>has John Locke’s liberalism shaped American views on, say property or individual freedoms?</a:t>
            </a:r>
          </a:p>
          <a:p>
            <a:r>
              <a:rPr lang="en-US" dirty="0" smtClean="0"/>
              <a:t>What </a:t>
            </a:r>
            <a:r>
              <a:rPr lang="en-US" dirty="0"/>
              <a:t>are the consequences of unanimity in a liberal society?</a:t>
            </a:r>
          </a:p>
          <a:p>
            <a:endParaRPr lang="en-US" dirty="0"/>
          </a:p>
        </p:txBody>
      </p:sp>
    </p:spTree>
    <p:extLst>
      <p:ext uri="{BB962C8B-B14F-4D97-AF65-F5344CB8AC3E}">
        <p14:creationId xmlns:p14="http://schemas.microsoft.com/office/powerpoint/2010/main" val="693391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Qs</a:t>
            </a:r>
            <a:endParaRPr lang="en-US" dirty="0"/>
          </a:p>
        </p:txBody>
      </p:sp>
      <p:sp>
        <p:nvSpPr>
          <p:cNvPr id="3" name="Content Placeholder 2"/>
          <p:cNvSpPr>
            <a:spLocks noGrp="1"/>
          </p:cNvSpPr>
          <p:nvPr>
            <p:ph idx="1"/>
          </p:nvPr>
        </p:nvSpPr>
        <p:spPr/>
        <p:txBody>
          <a:bodyPr>
            <a:normAutofit/>
          </a:bodyPr>
          <a:lstStyle/>
          <a:p>
            <a:pPr marL="0" indent="0">
              <a:buNone/>
            </a:pPr>
            <a:r>
              <a:rPr lang="en-US" u="sng" dirty="0" smtClean="0"/>
              <a:t>Zack</a:t>
            </a:r>
            <a:r>
              <a:rPr lang="en-US" dirty="0" smtClean="0"/>
              <a:t>:</a:t>
            </a:r>
          </a:p>
          <a:p>
            <a:r>
              <a:rPr lang="en-US" dirty="0" smtClean="0"/>
              <a:t>I </a:t>
            </a:r>
            <a:r>
              <a:rPr lang="en-US" dirty="0"/>
              <a:t>want to clarify if he is referring to liberalism as in lowercase l or Liberalism as in uppercase L). </a:t>
            </a:r>
            <a:endParaRPr lang="en-US" dirty="0" smtClean="0"/>
          </a:p>
          <a:p>
            <a:r>
              <a:rPr lang="en-US" dirty="0" smtClean="0"/>
              <a:t>Why </a:t>
            </a:r>
            <a:r>
              <a:rPr lang="en-US" dirty="0"/>
              <a:t>is the </a:t>
            </a:r>
            <a:r>
              <a:rPr lang="en-US" dirty="0" err="1"/>
              <a:t>Lockian</a:t>
            </a:r>
            <a:r>
              <a:rPr lang="en-US" dirty="0"/>
              <a:t> Doctrine a symbol of rationalism in the West yet is considered irrational or not recognized as liberalism in America</a:t>
            </a:r>
            <a:r>
              <a:rPr lang="en-US" dirty="0" smtClean="0"/>
              <a:t>?</a:t>
            </a:r>
          </a:p>
          <a:p>
            <a:r>
              <a:rPr lang="en-US" dirty="0"/>
              <a:t>What is the difference between a liberal (radical) and a conservative revolution, and do our majority factions derive their names from these terms</a:t>
            </a:r>
          </a:p>
        </p:txBody>
      </p:sp>
    </p:spTree>
    <p:extLst>
      <p:ext uri="{BB962C8B-B14F-4D97-AF65-F5344CB8AC3E}">
        <p14:creationId xmlns:p14="http://schemas.microsoft.com/office/powerpoint/2010/main" val="541584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Qs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u="sng" dirty="0" smtClean="0"/>
              <a:t>Purple</a:t>
            </a:r>
            <a:r>
              <a:rPr lang="en-US" dirty="0" smtClean="0"/>
              <a:t>:</a:t>
            </a:r>
          </a:p>
          <a:p>
            <a:r>
              <a:rPr lang="en-US" dirty="0"/>
              <a:t>If </a:t>
            </a:r>
            <a:r>
              <a:rPr lang="en-US" dirty="0" err="1"/>
              <a:t>Hartz</a:t>
            </a:r>
            <a:r>
              <a:rPr lang="en-US" dirty="0"/>
              <a:t> is correct, and America is inherently liberal, why do Americans continue to elect more conservative leaders</a:t>
            </a:r>
            <a:r>
              <a:rPr lang="en-US" dirty="0" smtClean="0"/>
              <a:t>?</a:t>
            </a:r>
          </a:p>
          <a:p>
            <a:r>
              <a:rPr lang="en-US" dirty="0"/>
              <a:t>How can the Americans be traditionalists and liberal in their appeal to government</a:t>
            </a:r>
            <a:r>
              <a:rPr lang="en-US" dirty="0" smtClean="0"/>
              <a:t>?</a:t>
            </a:r>
          </a:p>
          <a:p>
            <a:r>
              <a:rPr lang="en-US" dirty="0"/>
              <a:t>While </a:t>
            </a:r>
            <a:r>
              <a:rPr lang="en-US" dirty="0" err="1"/>
              <a:t>Hildreth</a:t>
            </a:r>
            <a:r>
              <a:rPr lang="en-US" dirty="0"/>
              <a:t> denounced Europe for “half a dozen codes of morals” that were contradictory and praised America for “one code moral standard,” would it be correct to say that the tides have now switched? Or in the very least, that America no longer can hold to the “one code moral standard” name anymore, with such problems as the Statutes at Large not containing all laws, and even some laws being contradictory.</a:t>
            </a:r>
          </a:p>
        </p:txBody>
      </p:sp>
    </p:spTree>
    <p:extLst>
      <p:ext uri="{BB962C8B-B14F-4D97-AF65-F5344CB8AC3E}">
        <p14:creationId xmlns:p14="http://schemas.microsoft.com/office/powerpoint/2010/main" val="2494337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American </a:t>
            </a:r>
            <a:r>
              <a:rPr lang="en-US" dirty="0" err="1" smtClean="0"/>
              <a:t>Exceptionalism</a:t>
            </a:r>
            <a:endParaRPr lang="en-US" dirty="0"/>
          </a:p>
        </p:txBody>
      </p:sp>
      <p:sp>
        <p:nvSpPr>
          <p:cNvPr id="3" name="Content Placeholder 2"/>
          <p:cNvSpPr>
            <a:spLocks noGrp="1"/>
          </p:cNvSpPr>
          <p:nvPr>
            <p:ph idx="1"/>
          </p:nvPr>
        </p:nvSpPr>
        <p:spPr/>
        <p:txBody>
          <a:bodyPr>
            <a:normAutofit/>
          </a:bodyPr>
          <a:lstStyle/>
          <a:p>
            <a:r>
              <a:rPr lang="en-US" dirty="0" smtClean="0"/>
              <a:t>Tocqueville: America “exceptional”</a:t>
            </a:r>
          </a:p>
          <a:p>
            <a:r>
              <a:rPr lang="en-US" dirty="0" err="1" smtClean="0"/>
              <a:t>Lipset</a:t>
            </a:r>
            <a:r>
              <a:rPr lang="en-US" dirty="0" smtClean="0"/>
              <a:t>: unique American ideology based on liberty, egalitarianism, individualism, populism and laissez-faire</a:t>
            </a:r>
          </a:p>
          <a:p>
            <a:r>
              <a:rPr lang="en-US" dirty="0" smtClean="0"/>
              <a:t>Example for the rest of the world?</a:t>
            </a:r>
          </a:p>
          <a:p>
            <a:r>
              <a:rPr lang="en-US" dirty="0" smtClean="0"/>
              <a:t>US Communists: used the term to explain problems advancing communism in USA (Stalin didn’t like this)</a:t>
            </a:r>
          </a:p>
          <a:p>
            <a:r>
              <a:rPr lang="en-US" dirty="0" smtClean="0"/>
              <a:t>Neocon ideology: spread of American principles</a:t>
            </a:r>
          </a:p>
          <a:p>
            <a:endParaRPr lang="en-US" dirty="0"/>
          </a:p>
        </p:txBody>
      </p:sp>
    </p:spTree>
    <p:extLst>
      <p:ext uri="{BB962C8B-B14F-4D97-AF65-F5344CB8AC3E}">
        <p14:creationId xmlns:p14="http://schemas.microsoft.com/office/powerpoint/2010/main" val="2996491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Obama Cairo speech:</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I do have an unyielding belief that all people yearn for certain things: the ability to speak your mind and have a say in how you are governed; confidence in the rule of law and the equal administration of justice; government that is transparent and doesn't steal from the people; the freedom to live as you choose. These are not just American ideas; they are human rights. And that is why we will support them everywhere."</a:t>
            </a:r>
            <a:endParaRPr lang="en-US" dirty="0"/>
          </a:p>
        </p:txBody>
      </p:sp>
    </p:spTree>
    <p:extLst>
      <p:ext uri="{BB962C8B-B14F-4D97-AF65-F5344CB8AC3E}">
        <p14:creationId xmlns:p14="http://schemas.microsoft.com/office/powerpoint/2010/main" val="2390522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Louis </a:t>
            </a:r>
            <a:r>
              <a:rPr lang="en-US" dirty="0" err="1" smtClean="0"/>
              <a:t>Hartz</a:t>
            </a:r>
            <a:endParaRPr lang="en-US" dirty="0"/>
          </a:p>
        </p:txBody>
      </p:sp>
      <p:sp>
        <p:nvSpPr>
          <p:cNvPr id="3" name="Content Placeholder 2"/>
          <p:cNvSpPr>
            <a:spLocks noGrp="1"/>
          </p:cNvSpPr>
          <p:nvPr>
            <p:ph idx="1"/>
          </p:nvPr>
        </p:nvSpPr>
        <p:spPr/>
        <p:txBody>
          <a:bodyPr/>
          <a:lstStyle/>
          <a:p>
            <a:r>
              <a:rPr lang="en-US" dirty="0" smtClean="0"/>
              <a:t>Prof of Government, Harvard </a:t>
            </a:r>
            <a:r>
              <a:rPr lang="en-US" dirty="0" err="1" smtClean="0"/>
              <a:t>Univ</a:t>
            </a:r>
            <a:r>
              <a:rPr lang="en-US" dirty="0" smtClean="0"/>
              <a:t>, 1946-1974</a:t>
            </a:r>
          </a:p>
          <a:p>
            <a:r>
              <a:rPr lang="en-US" dirty="0" smtClean="0"/>
              <a:t>“The Liberal Tradition in America” (1955)</a:t>
            </a:r>
          </a:p>
          <a:p>
            <a:pPr lvl="1"/>
            <a:r>
              <a:rPr lang="en-US" dirty="0" smtClean="0"/>
              <a:t>Explored the absence of ideologies in America</a:t>
            </a:r>
          </a:p>
          <a:p>
            <a:pPr lvl="1"/>
            <a:r>
              <a:rPr lang="en-US" dirty="0"/>
              <a:t> </a:t>
            </a:r>
            <a:r>
              <a:rPr lang="en-US" dirty="0" smtClean="0"/>
              <a:t>Later work studied treated colonies as “fragments” of mother countries and perceived those fragments as frozen in time and absent of ongoing European </a:t>
            </a:r>
            <a:r>
              <a:rPr lang="en-US" dirty="0" err="1" smtClean="0"/>
              <a:t>evo</a:t>
            </a:r>
            <a:r>
              <a:rPr lang="en-US" dirty="0" smtClean="0"/>
              <a:t>-/revolutions</a:t>
            </a:r>
            <a:endParaRPr lang="en-US" dirty="0"/>
          </a:p>
        </p:txBody>
      </p:sp>
    </p:spTree>
    <p:extLst>
      <p:ext uri="{BB962C8B-B14F-4D97-AF65-F5344CB8AC3E}">
        <p14:creationId xmlns:p14="http://schemas.microsoft.com/office/powerpoint/2010/main" val="2449759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termininology</a:t>
            </a:r>
            <a:endParaRPr lang="en-US" dirty="0"/>
          </a:p>
        </p:txBody>
      </p:sp>
      <p:sp>
        <p:nvSpPr>
          <p:cNvPr id="3" name="Content Placeholder 2"/>
          <p:cNvSpPr>
            <a:spLocks noGrp="1"/>
          </p:cNvSpPr>
          <p:nvPr>
            <p:ph idx="1"/>
          </p:nvPr>
        </p:nvSpPr>
        <p:spPr>
          <a:xfrm>
            <a:off x="457200" y="1600200"/>
            <a:ext cx="4038600" cy="4525963"/>
          </a:xfrm>
        </p:spPr>
        <p:txBody>
          <a:bodyPr>
            <a:normAutofit/>
          </a:bodyPr>
          <a:lstStyle/>
          <a:p>
            <a:r>
              <a:rPr lang="en-US" dirty="0" smtClean="0"/>
              <a:t>Feudalism</a:t>
            </a:r>
          </a:p>
          <a:p>
            <a:r>
              <a:rPr lang="en-US" dirty="0" smtClean="0"/>
              <a:t>Foreign entanglements</a:t>
            </a:r>
          </a:p>
          <a:p>
            <a:r>
              <a:rPr lang="en-US" dirty="0" smtClean="0"/>
              <a:t>Democratic revolution</a:t>
            </a:r>
          </a:p>
          <a:p>
            <a:r>
              <a:rPr lang="en-US" dirty="0" smtClean="0"/>
              <a:t>Liberal</a:t>
            </a:r>
          </a:p>
          <a:p>
            <a:r>
              <a:rPr lang="en-US" dirty="0" smtClean="0"/>
              <a:t>Locke</a:t>
            </a:r>
          </a:p>
          <a:p>
            <a:r>
              <a:rPr lang="en-US" dirty="0" smtClean="0"/>
              <a:t>Traditionalist</a:t>
            </a:r>
          </a:p>
          <a:p>
            <a:r>
              <a:rPr lang="en-US" dirty="0" smtClean="0"/>
              <a:t>Rationalist /-ism</a:t>
            </a:r>
          </a:p>
          <a:p>
            <a:endParaRPr lang="en-US" dirty="0" smtClean="0"/>
          </a:p>
        </p:txBody>
      </p:sp>
      <p:sp>
        <p:nvSpPr>
          <p:cNvPr id="5" name="Content Placeholder 2"/>
          <p:cNvSpPr txBox="1">
            <a:spLocks/>
          </p:cNvSpPr>
          <p:nvPr/>
        </p:nvSpPr>
        <p:spPr>
          <a:xfrm>
            <a:off x="5181600" y="1600200"/>
            <a:ext cx="3810000" cy="4525963"/>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dirty="0">
                <a:solidFill>
                  <a:prstClr val="black"/>
                </a:solidFill>
              </a:rPr>
              <a:t>Pragmatism</a:t>
            </a:r>
          </a:p>
          <a:p>
            <a:pPr lvl="0"/>
            <a:r>
              <a:rPr lang="en-US" dirty="0">
                <a:solidFill>
                  <a:prstClr val="black"/>
                </a:solidFill>
              </a:rPr>
              <a:t>Historicism</a:t>
            </a:r>
          </a:p>
          <a:p>
            <a:pPr lvl="0"/>
            <a:r>
              <a:rPr lang="en-US" dirty="0">
                <a:solidFill>
                  <a:prstClr val="black"/>
                </a:solidFill>
              </a:rPr>
              <a:t>Idealism</a:t>
            </a:r>
          </a:p>
          <a:p>
            <a:pPr lvl="0"/>
            <a:r>
              <a:rPr lang="en-US" dirty="0">
                <a:solidFill>
                  <a:prstClr val="black"/>
                </a:solidFill>
              </a:rPr>
              <a:t>Absolutism</a:t>
            </a:r>
          </a:p>
          <a:p>
            <a:pPr lvl="0"/>
            <a:r>
              <a:rPr lang="en-US" dirty="0">
                <a:solidFill>
                  <a:prstClr val="black"/>
                </a:solidFill>
              </a:rPr>
              <a:t>Materialism</a:t>
            </a:r>
          </a:p>
          <a:p>
            <a:pPr lvl="0"/>
            <a:r>
              <a:rPr lang="en-US" dirty="0">
                <a:solidFill>
                  <a:prstClr val="black"/>
                </a:solidFill>
              </a:rPr>
              <a:t>Individualism</a:t>
            </a:r>
          </a:p>
          <a:p>
            <a:pPr lvl="0"/>
            <a:r>
              <a:rPr lang="en-US" dirty="0" smtClean="0">
                <a:solidFill>
                  <a:prstClr val="black"/>
                </a:solidFill>
              </a:rPr>
              <a:t>Conformism</a:t>
            </a:r>
          </a:p>
          <a:p>
            <a:pPr lvl="0"/>
            <a:r>
              <a:rPr lang="en-US" dirty="0" smtClean="0">
                <a:solidFill>
                  <a:prstClr val="black"/>
                </a:solidFill>
              </a:rPr>
              <a:t>Optimism / Pessimism</a:t>
            </a:r>
          </a:p>
          <a:p>
            <a:pPr lvl="0"/>
            <a:endParaRPr lang="en-US" dirty="0">
              <a:solidFill>
                <a:prstClr val="black"/>
              </a:solidFill>
            </a:endParaRPr>
          </a:p>
          <a:p>
            <a:endParaRPr lang="en-US" dirty="0" smtClean="0"/>
          </a:p>
        </p:txBody>
      </p:sp>
    </p:spTree>
    <p:extLst>
      <p:ext uri="{BB962C8B-B14F-4D97-AF65-F5344CB8AC3E}">
        <p14:creationId xmlns:p14="http://schemas.microsoft.com/office/powerpoint/2010/main" val="4234120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Marxism</a:t>
            </a:r>
            <a:endParaRPr lang="en-US" dirty="0"/>
          </a:p>
        </p:txBody>
      </p:sp>
      <p:sp>
        <p:nvSpPr>
          <p:cNvPr id="3" name="Content Placeholder 2"/>
          <p:cNvSpPr>
            <a:spLocks noGrp="1"/>
          </p:cNvSpPr>
          <p:nvPr>
            <p:ph idx="1"/>
          </p:nvPr>
        </p:nvSpPr>
        <p:spPr/>
        <p:txBody>
          <a:bodyPr>
            <a:normAutofit lnSpcReduction="10000"/>
          </a:bodyPr>
          <a:lstStyle/>
          <a:p>
            <a:r>
              <a:rPr lang="en-US" dirty="0" smtClean="0"/>
              <a:t>Dialectical materialism</a:t>
            </a:r>
          </a:p>
          <a:p>
            <a:pPr lvl="1"/>
            <a:r>
              <a:rPr lang="en-US" dirty="0"/>
              <a:t> </a:t>
            </a:r>
            <a:r>
              <a:rPr lang="en-US" dirty="0" smtClean="0"/>
              <a:t>as economies grow to “maximum efficiency”</a:t>
            </a:r>
          </a:p>
          <a:p>
            <a:pPr lvl="1"/>
            <a:r>
              <a:rPr lang="en-US" dirty="0" smtClean="0"/>
              <a:t>Contradictions &amp; weaknesses = systematic decay</a:t>
            </a:r>
          </a:p>
          <a:p>
            <a:pPr lvl="1"/>
            <a:r>
              <a:rPr lang="en-US" dirty="0" smtClean="0"/>
              <a:t>Lenin: “the struggle of opposites”</a:t>
            </a:r>
            <a:endParaRPr lang="en-US" dirty="0"/>
          </a:p>
          <a:p>
            <a:r>
              <a:rPr lang="en-US" dirty="0" smtClean="0"/>
              <a:t>Proletarian revolution</a:t>
            </a:r>
          </a:p>
          <a:p>
            <a:r>
              <a:rPr lang="en-US" dirty="0" smtClean="0"/>
              <a:t>“Trotskyite law of combined development” (</a:t>
            </a:r>
            <a:r>
              <a:rPr lang="en-US" dirty="0" err="1" smtClean="0"/>
              <a:t>Hartz</a:t>
            </a:r>
            <a:r>
              <a:rPr lang="en-US" dirty="0" smtClean="0"/>
              <a:t>):</a:t>
            </a:r>
          </a:p>
          <a:p>
            <a:pPr lvl="1"/>
            <a:r>
              <a:rPr lang="en-US" dirty="0" smtClean="0"/>
              <a:t>Skipping bourgeoisie / “advanced capitalism” stage of development</a:t>
            </a:r>
          </a:p>
          <a:p>
            <a:pPr lvl="1"/>
            <a:r>
              <a:rPr lang="en-US" dirty="0" smtClean="0"/>
              <a:t>“the land problem”</a:t>
            </a:r>
          </a:p>
          <a:p>
            <a:pPr lvl="1"/>
            <a:r>
              <a:rPr lang="en-US" dirty="0" smtClean="0"/>
              <a:t>Permanent revolution</a:t>
            </a:r>
          </a:p>
          <a:p>
            <a:endParaRPr lang="en-US" dirty="0" smtClean="0"/>
          </a:p>
          <a:p>
            <a:endParaRPr lang="en-US" dirty="0"/>
          </a:p>
        </p:txBody>
      </p:sp>
    </p:spTree>
    <p:extLst>
      <p:ext uri="{BB962C8B-B14F-4D97-AF65-F5344CB8AC3E}">
        <p14:creationId xmlns:p14="http://schemas.microsoft.com/office/powerpoint/2010/main" val="1657919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Qs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u="sng" dirty="0" err="1" smtClean="0"/>
              <a:t>Tutto</a:t>
            </a:r>
            <a:r>
              <a:rPr lang="en-US" u="sng" dirty="0" smtClean="0"/>
              <a:t> </a:t>
            </a:r>
            <a:r>
              <a:rPr lang="en-US" u="sng" dirty="0" err="1" smtClean="0"/>
              <a:t>Bene</a:t>
            </a:r>
            <a:r>
              <a:rPr lang="en-US" dirty="0" smtClean="0"/>
              <a:t>:</a:t>
            </a:r>
          </a:p>
          <a:p>
            <a:r>
              <a:rPr lang="en-US" dirty="0" smtClean="0"/>
              <a:t>Why </a:t>
            </a:r>
            <a:r>
              <a:rPr lang="en-US" dirty="0"/>
              <a:t>does America fail to recognize liberalism within its society? Is it accidental or intentional</a:t>
            </a:r>
            <a:r>
              <a:rPr lang="en-US" dirty="0" smtClean="0"/>
              <a:t>?</a:t>
            </a:r>
          </a:p>
          <a:p>
            <a:r>
              <a:rPr lang="en-US" dirty="0"/>
              <a:t>Why do we try to force societies to fit into established labels? Why can’t we just accept the system as new</a:t>
            </a:r>
            <a:r>
              <a:rPr lang="en-US" dirty="0" smtClean="0"/>
              <a:t>?</a:t>
            </a:r>
          </a:p>
          <a:p>
            <a:pPr marL="0" indent="0">
              <a:buNone/>
            </a:pPr>
            <a:r>
              <a:rPr lang="en-US" u="sng" dirty="0" smtClean="0"/>
              <a:t>Catherine</a:t>
            </a:r>
            <a:r>
              <a:rPr lang="en-US" dirty="0" smtClean="0"/>
              <a:t>:</a:t>
            </a:r>
          </a:p>
          <a:p>
            <a:r>
              <a:rPr lang="en-US" dirty="0" smtClean="0"/>
              <a:t>Why </a:t>
            </a:r>
            <a:r>
              <a:rPr lang="en-US" dirty="0"/>
              <a:t>is America classified as a non-feudal society? Can’t it also identify as a non-communist, non-authoritarian, non-totalitarian, non-monarchial, </a:t>
            </a:r>
            <a:r>
              <a:rPr lang="en-US" dirty="0" err="1"/>
              <a:t>etc</a:t>
            </a:r>
            <a:r>
              <a:rPr lang="en-US" dirty="0"/>
              <a:t>? Because apparently it can’t be a non feudal because there wasn’t a revolution?</a:t>
            </a:r>
          </a:p>
        </p:txBody>
      </p:sp>
    </p:spTree>
    <p:extLst>
      <p:ext uri="{BB962C8B-B14F-4D97-AF65-F5344CB8AC3E}">
        <p14:creationId xmlns:p14="http://schemas.microsoft.com/office/powerpoint/2010/main" val="221639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Qs</a:t>
            </a:r>
            <a:endParaRPr lang="en-US" dirty="0"/>
          </a:p>
        </p:txBody>
      </p:sp>
      <p:sp>
        <p:nvSpPr>
          <p:cNvPr id="3" name="Content Placeholder 2"/>
          <p:cNvSpPr>
            <a:spLocks noGrp="1"/>
          </p:cNvSpPr>
          <p:nvPr>
            <p:ph idx="1"/>
          </p:nvPr>
        </p:nvSpPr>
        <p:spPr/>
        <p:txBody>
          <a:bodyPr>
            <a:normAutofit lnSpcReduction="10000"/>
          </a:bodyPr>
          <a:lstStyle/>
          <a:p>
            <a:r>
              <a:rPr lang="en-US" dirty="0" smtClean="0"/>
              <a:t>I </a:t>
            </a:r>
            <a:r>
              <a:rPr lang="en-US" dirty="0"/>
              <a:t>agree that Americans did not endure a “democratic revolution.” But can’t we say the emigrants endured a revolution of some sort to become the Americans who helped shaped the nation we are today</a:t>
            </a:r>
            <a:r>
              <a:rPr lang="en-US" dirty="0" smtClean="0"/>
              <a:t>?</a:t>
            </a:r>
          </a:p>
          <a:p>
            <a:r>
              <a:rPr lang="en-US" dirty="0"/>
              <a:t>Even though </a:t>
            </a:r>
            <a:r>
              <a:rPr lang="en-US" dirty="0" err="1"/>
              <a:t>Hartz</a:t>
            </a:r>
            <a:r>
              <a:rPr lang="en-US" dirty="0"/>
              <a:t> states that Americans are both rationalist and traditionalist, do we tend to lean towards one side more than the </a:t>
            </a:r>
            <a:r>
              <a:rPr lang="en-US" dirty="0" smtClean="0"/>
              <a:t>other?</a:t>
            </a:r>
          </a:p>
          <a:p>
            <a:r>
              <a:rPr lang="en-US" dirty="0" smtClean="0"/>
              <a:t>What </a:t>
            </a:r>
            <a:r>
              <a:rPr lang="en-US" dirty="0"/>
              <a:t>allowed the </a:t>
            </a:r>
            <a:r>
              <a:rPr lang="en-US" dirty="0" err="1"/>
              <a:t>Ameicans</a:t>
            </a:r>
            <a:r>
              <a:rPr lang="en-US" dirty="0"/>
              <a:t> to feel a sense of togetherness due to similar uniform ways of life in America as opposed to Europe? How were the circumstances different?</a:t>
            </a:r>
          </a:p>
        </p:txBody>
      </p:sp>
    </p:spTree>
    <p:extLst>
      <p:ext uri="{BB962C8B-B14F-4D97-AF65-F5344CB8AC3E}">
        <p14:creationId xmlns:p14="http://schemas.microsoft.com/office/powerpoint/2010/main" val="221639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Qs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Tornado</a:t>
            </a:r>
          </a:p>
          <a:p>
            <a:r>
              <a:rPr lang="en-US" dirty="0" err="1"/>
              <a:t>Hartz</a:t>
            </a:r>
            <a:r>
              <a:rPr lang="en-US" dirty="0"/>
              <a:t> mentions that Americans are “not in truth world revolutionaries”, and that the shot around the world is less significant than we perceive it to be. He then goes on to say that “We have been able to dream of ourselves as emancipators of the world at the very moment that we have withdrawn from it. We have been able to see ourselves as saviors at the very moment that we have become isolationists”. I think that the shift to revolutions around the world was inevitable, but the American Revolution sped things up significantly. All that the world needed was one revolution to lead the rest.</a:t>
            </a:r>
          </a:p>
        </p:txBody>
      </p:sp>
    </p:spTree>
    <p:extLst>
      <p:ext uri="{BB962C8B-B14F-4D97-AF65-F5344CB8AC3E}">
        <p14:creationId xmlns:p14="http://schemas.microsoft.com/office/powerpoint/2010/main" val="221639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Qs</a:t>
            </a:r>
            <a:endParaRPr lang="en-US" dirty="0"/>
          </a:p>
        </p:txBody>
      </p:sp>
      <p:sp>
        <p:nvSpPr>
          <p:cNvPr id="3" name="Content Placeholder 2"/>
          <p:cNvSpPr>
            <a:spLocks noGrp="1"/>
          </p:cNvSpPr>
          <p:nvPr>
            <p:ph idx="1"/>
          </p:nvPr>
        </p:nvSpPr>
        <p:spPr/>
        <p:txBody>
          <a:bodyPr>
            <a:normAutofit fontScale="92500"/>
          </a:bodyPr>
          <a:lstStyle/>
          <a:p>
            <a:r>
              <a:rPr lang="en-US" dirty="0"/>
              <a:t>If </a:t>
            </a:r>
            <a:r>
              <a:rPr lang="en-US" dirty="0" err="1"/>
              <a:t>Hartz</a:t>
            </a:r>
            <a:r>
              <a:rPr lang="en-US" dirty="0"/>
              <a:t> is saying what I think he is saying, and that being that the colonies were destined to break free from Britain from the start, then I agree completely. Colonists left their mother countries for a reason, and looking back, it makes sense that the plan was to break free all along</a:t>
            </a:r>
            <a:r>
              <a:rPr lang="en-US" dirty="0" smtClean="0"/>
              <a:t>.</a:t>
            </a:r>
          </a:p>
          <a:p>
            <a:r>
              <a:rPr lang="en-US" dirty="0" err="1"/>
              <a:t>Hartz</a:t>
            </a:r>
            <a:r>
              <a:rPr lang="en-US" dirty="0"/>
              <a:t> says that the “spirit of 1776″ was remarkable “not because it looked forward to the future but that it worshiped the past as well”. Is </a:t>
            </a:r>
            <a:r>
              <a:rPr lang="en-US" dirty="0" err="1"/>
              <a:t>Hartz</a:t>
            </a:r>
            <a:r>
              <a:rPr lang="en-US" dirty="0"/>
              <a:t> referring to the fact that America looked at ancient civilizations, such as Greece and Rome, when they were planning their country?</a:t>
            </a:r>
          </a:p>
        </p:txBody>
      </p:sp>
    </p:spTree>
    <p:extLst>
      <p:ext uri="{BB962C8B-B14F-4D97-AF65-F5344CB8AC3E}">
        <p14:creationId xmlns:p14="http://schemas.microsoft.com/office/powerpoint/2010/main" val="221639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Qs</a:t>
            </a:r>
            <a:endParaRPr lang="en-US" dirty="0"/>
          </a:p>
        </p:txBody>
      </p:sp>
      <p:sp>
        <p:nvSpPr>
          <p:cNvPr id="3" name="Content Placeholder 2"/>
          <p:cNvSpPr>
            <a:spLocks noGrp="1"/>
          </p:cNvSpPr>
          <p:nvPr>
            <p:ph idx="1"/>
          </p:nvPr>
        </p:nvSpPr>
        <p:spPr/>
        <p:txBody>
          <a:bodyPr>
            <a:normAutofit/>
          </a:bodyPr>
          <a:lstStyle/>
          <a:p>
            <a:r>
              <a:rPr lang="en-US" dirty="0" smtClean="0"/>
              <a:t>Is </a:t>
            </a:r>
            <a:r>
              <a:rPr lang="en-US" dirty="0" err="1"/>
              <a:t>Hartz</a:t>
            </a:r>
            <a:r>
              <a:rPr lang="en-US" dirty="0"/>
              <a:t> saying that patriotism was new with America? Was patriotism new </a:t>
            </a:r>
            <a:r>
              <a:rPr lang="en-US" dirty="0" smtClean="0"/>
              <a:t>with </a:t>
            </a:r>
            <a:r>
              <a:rPr lang="en-US" dirty="0"/>
              <a:t>America</a:t>
            </a:r>
            <a:r>
              <a:rPr lang="en-US" dirty="0" smtClean="0"/>
              <a:t>?</a:t>
            </a:r>
          </a:p>
          <a:p>
            <a:pPr marL="0" indent="0">
              <a:buNone/>
            </a:pPr>
            <a:r>
              <a:rPr lang="en-US" u="sng" dirty="0" smtClean="0"/>
              <a:t>Bones:</a:t>
            </a:r>
          </a:p>
          <a:p>
            <a:r>
              <a:rPr lang="en-US" dirty="0" smtClean="0"/>
              <a:t>Can </a:t>
            </a:r>
            <a:r>
              <a:rPr lang="en-US" dirty="0"/>
              <a:t>America be called a liberal nation, if it is accepting its </a:t>
            </a:r>
            <a:r>
              <a:rPr lang="en-US" dirty="0" err="1"/>
              <a:t>governement</a:t>
            </a:r>
            <a:r>
              <a:rPr lang="en-US" dirty="0"/>
              <a:t> becoming a police state</a:t>
            </a:r>
            <a:r>
              <a:rPr lang="en-US" dirty="0" smtClean="0"/>
              <a:t>?</a:t>
            </a:r>
          </a:p>
          <a:p>
            <a:r>
              <a:rPr lang="en-US" dirty="0"/>
              <a:t>Were the Founders just establishing a form of government America had used before the French and Indian War</a:t>
            </a:r>
            <a:r>
              <a:rPr lang="en-US" dirty="0" smtClean="0"/>
              <a:t>?</a:t>
            </a:r>
          </a:p>
          <a:p>
            <a:r>
              <a:rPr lang="en-US" dirty="0"/>
              <a:t>Isn’t having many contradictions in an established government a form of arbitrary rule?</a:t>
            </a:r>
          </a:p>
        </p:txBody>
      </p:sp>
    </p:spTree>
    <p:extLst>
      <p:ext uri="{BB962C8B-B14F-4D97-AF65-F5344CB8AC3E}">
        <p14:creationId xmlns:p14="http://schemas.microsoft.com/office/powerpoint/2010/main" val="22521248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178</TotalTime>
  <Words>1048</Words>
  <Application>Microsoft Office PowerPoint</Application>
  <PresentationFormat>On-screen Show (4:3)</PresentationFormat>
  <Paragraphs>79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Hartz &amp; American Exceptionalism</vt:lpstr>
      <vt:lpstr>Louis Hartz</vt:lpstr>
      <vt:lpstr>termininology</vt:lpstr>
      <vt:lpstr>Marxism</vt:lpstr>
      <vt:lpstr>Student Qs</vt:lpstr>
      <vt:lpstr>Student Qs</vt:lpstr>
      <vt:lpstr>Student Qs</vt:lpstr>
      <vt:lpstr>Student Qs</vt:lpstr>
      <vt:lpstr>Student Qs</vt:lpstr>
      <vt:lpstr>PowerPoint Presentation</vt:lpstr>
      <vt:lpstr>Student Qs</vt:lpstr>
      <vt:lpstr>Student Qs</vt:lpstr>
      <vt:lpstr>American Exceptionalism</vt:lpstr>
      <vt:lpstr>Obama Cairo speech: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Hartz &amp; American Exceptionalism</dc:title>
  <dc:creator>Michael Bromley</dc:creator>
  <cp:lastModifiedBy>Michael Bromley</cp:lastModifiedBy>
  <cp:revision>6</cp:revision>
  <dcterms:created xsi:type="dcterms:W3CDTF">2013-07-10T02:19:22Z</dcterms:created>
  <dcterms:modified xsi:type="dcterms:W3CDTF">2013-07-10T14:46:20Z</dcterms:modified>
</cp:coreProperties>
</file>