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75" r:id="rId5"/>
    <p:sldId id="274" r:id="rId6"/>
    <p:sldId id="284" r:id="rId7"/>
    <p:sldId id="282" r:id="rId8"/>
    <p:sldId id="285" r:id="rId9"/>
    <p:sldId id="283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18" autoAdjust="0"/>
    <p:restoredTop sz="89163" autoAdjust="0"/>
  </p:normalViewPr>
  <p:slideViewPr>
    <p:cSldViewPr>
      <p:cViewPr varScale="1">
        <p:scale>
          <a:sx n="70" d="100"/>
          <a:sy n="70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B8D77F-B17E-4421-9004-8C9FDC0CDCE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F724E0-9821-4D73-BB4B-A2D102D45E14}" type="pres">
      <dgm:prSet presAssocID="{1EB8D77F-B17E-4421-9004-8C9FDC0CDCE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6B34B9-4B46-4C3A-BFB0-CFDC244436F2}" type="pres">
      <dgm:prSet presAssocID="{1EB8D77F-B17E-4421-9004-8C9FDC0CDCE5}" presName="cycle" presStyleCnt="0"/>
      <dgm:spPr/>
    </dgm:pt>
  </dgm:ptLst>
  <dgm:cxnLst>
    <dgm:cxn modelId="{DD177DEE-B391-40D8-BE1B-FA6B5189809A}" type="presOf" srcId="{1EB8D77F-B17E-4421-9004-8C9FDC0CDCE5}" destId="{00F724E0-9821-4D73-BB4B-A2D102D45E14}" srcOrd="0" destOrd="0" presId="urn:microsoft.com/office/officeart/2005/8/layout/radial2"/>
    <dgm:cxn modelId="{42A49A2A-A3D0-4F76-920F-2624DD83288B}" type="presParOf" srcId="{00F724E0-9821-4D73-BB4B-A2D102D45E14}" destId="{E26B34B9-4B46-4C3A-BFB0-CFDC244436F2}" srcOrd="0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B8D77F-B17E-4421-9004-8C9FDC0CDCE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F724E0-9821-4D73-BB4B-A2D102D45E14}" type="pres">
      <dgm:prSet presAssocID="{1EB8D77F-B17E-4421-9004-8C9FDC0CDCE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6B34B9-4B46-4C3A-BFB0-CFDC244436F2}" type="pres">
      <dgm:prSet presAssocID="{1EB8D77F-B17E-4421-9004-8C9FDC0CDCE5}" presName="cycle" presStyleCnt="0"/>
      <dgm:spPr/>
    </dgm:pt>
  </dgm:ptLst>
  <dgm:cxnLst>
    <dgm:cxn modelId="{C4729543-22D6-4F2D-A2F0-ED7B50E932F6}" type="presOf" srcId="{1EB8D77F-B17E-4421-9004-8C9FDC0CDCE5}" destId="{00F724E0-9821-4D73-BB4B-A2D102D45E14}" srcOrd="0" destOrd="0" presId="urn:microsoft.com/office/officeart/2005/8/layout/radial2"/>
    <dgm:cxn modelId="{8000BD9B-05EA-4E90-9F6C-5DE2DF9D1352}" type="presParOf" srcId="{00F724E0-9821-4D73-BB4B-A2D102D45E14}" destId="{E26B34B9-4B46-4C3A-BFB0-CFDC244436F2}" srcOrd="0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B8D77F-B17E-4421-9004-8C9FDC0CDCE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F724E0-9821-4D73-BB4B-A2D102D45E14}" type="pres">
      <dgm:prSet presAssocID="{1EB8D77F-B17E-4421-9004-8C9FDC0CDCE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6B34B9-4B46-4C3A-BFB0-CFDC244436F2}" type="pres">
      <dgm:prSet presAssocID="{1EB8D77F-B17E-4421-9004-8C9FDC0CDCE5}" presName="cycle" presStyleCnt="0"/>
      <dgm:spPr/>
    </dgm:pt>
  </dgm:ptLst>
  <dgm:cxnLst>
    <dgm:cxn modelId="{48AFEDD0-FF63-4CA9-B343-F013310BC2E8}" type="presOf" srcId="{1EB8D77F-B17E-4421-9004-8C9FDC0CDCE5}" destId="{00F724E0-9821-4D73-BB4B-A2D102D45E14}" srcOrd="0" destOrd="0" presId="urn:microsoft.com/office/officeart/2005/8/layout/radial2"/>
    <dgm:cxn modelId="{85687137-A7DF-4811-B6DA-121F899D29E3}" type="presParOf" srcId="{00F724E0-9821-4D73-BB4B-A2D102D45E14}" destId="{E26B34B9-4B46-4C3A-BFB0-CFDC244436F2}" srcOrd="0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B8D77F-B17E-4421-9004-8C9FDC0CDCE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F724E0-9821-4D73-BB4B-A2D102D45E14}" type="pres">
      <dgm:prSet presAssocID="{1EB8D77F-B17E-4421-9004-8C9FDC0CDCE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6B34B9-4B46-4C3A-BFB0-CFDC244436F2}" type="pres">
      <dgm:prSet presAssocID="{1EB8D77F-B17E-4421-9004-8C9FDC0CDCE5}" presName="cycle" presStyleCnt="0"/>
      <dgm:spPr/>
    </dgm:pt>
  </dgm:ptLst>
  <dgm:cxnLst>
    <dgm:cxn modelId="{4E1F6A25-A0F4-4CDA-A00E-65F33A5DB397}" type="presOf" srcId="{1EB8D77F-B17E-4421-9004-8C9FDC0CDCE5}" destId="{00F724E0-9821-4D73-BB4B-A2D102D45E14}" srcOrd="0" destOrd="0" presId="urn:microsoft.com/office/officeart/2005/8/layout/radial2"/>
    <dgm:cxn modelId="{F39BE061-964E-4EE7-A829-C11D6342119C}" type="presParOf" srcId="{00F724E0-9821-4D73-BB4B-A2D102D45E14}" destId="{E26B34B9-4B46-4C3A-BFB0-CFDC244436F2}" srcOrd="0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B8D77F-B17E-4421-9004-8C9FDC0CDCE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F724E0-9821-4D73-BB4B-A2D102D45E14}" type="pres">
      <dgm:prSet presAssocID="{1EB8D77F-B17E-4421-9004-8C9FDC0CDCE5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6B34B9-4B46-4C3A-BFB0-CFDC244436F2}" type="pres">
      <dgm:prSet presAssocID="{1EB8D77F-B17E-4421-9004-8C9FDC0CDCE5}" presName="cycle" presStyleCnt="0"/>
      <dgm:spPr/>
    </dgm:pt>
  </dgm:ptLst>
  <dgm:cxnLst>
    <dgm:cxn modelId="{CF65DC36-75CE-4B77-9C4A-A5878B0E8857}" type="presOf" srcId="{1EB8D77F-B17E-4421-9004-8C9FDC0CDCE5}" destId="{00F724E0-9821-4D73-BB4B-A2D102D45E14}" srcOrd="0" destOrd="0" presId="urn:microsoft.com/office/officeart/2005/8/layout/radial2"/>
    <dgm:cxn modelId="{805426BA-AEFA-4798-9471-885EEA1566A2}" type="presParOf" srcId="{00F724E0-9821-4D73-BB4B-A2D102D45E14}" destId="{E26B34B9-4B46-4C3A-BFB0-CFDC244436F2}" srcOrd="0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9E50-B298-483C-92F9-15F42F2F5964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1DA30-037C-49DC-8A94-ECFD90B12B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40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1DA30-037C-49DC-8A94-ECFD90B12BB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16CBE-46C2-4E00-817A-F4E3F5D54C91}" type="datetimeFigureOut">
              <a:rPr lang="en-US" smtClean="0"/>
              <a:pPr/>
              <a:t>7/3/2013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793D58-503C-4C26-ACEF-97E15D091BF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3.jpeg"/><Relationship Id="rId4" Type="http://schemas.openxmlformats.org/officeDocument/2006/relationships/diagramData" Target="../diagrams/data5.xml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52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the DECLARATION OF INDEPENDENCE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066800"/>
            <a:ext cx="8763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Theories of the causes of the American revolution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* republicanism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 liberalism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 taxation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 consumerism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 </a:t>
            </a:r>
            <a:r>
              <a:rPr lang="en-US" sz="2400" dirty="0" smtClean="0">
                <a:solidFill>
                  <a:schemeClr val="bg1"/>
                </a:solidFill>
              </a:rPr>
              <a:t>Representation (direct </a:t>
            </a:r>
            <a:r>
              <a:rPr lang="en-US" sz="2400" dirty="0" smtClean="0">
                <a:solidFill>
                  <a:schemeClr val="bg1"/>
                </a:solidFill>
              </a:rPr>
              <a:t>v. </a:t>
            </a:r>
            <a:r>
              <a:rPr lang="en-US" sz="2400" dirty="0" smtClean="0">
                <a:solidFill>
                  <a:schemeClr val="bg1"/>
                </a:solidFill>
              </a:rPr>
              <a:t>virtual)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* Committee of Correspondence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 Western expansion / settlements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* French Canada entry to British domain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/>
              <a:t>French Indian War </a:t>
            </a:r>
            <a:br>
              <a:rPr lang="en-US" sz="3600" dirty="0" smtClean="0"/>
            </a:br>
            <a:r>
              <a:rPr lang="en-US" sz="3600" dirty="0" smtClean="0"/>
              <a:t>(aka “Seven Years War” in Europe)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laration_lo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286000"/>
            <a:ext cx="1905722" cy="23472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95600" y="3962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5397" y="2209800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05200" y="4953000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92573" y="344607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397957" y="4421305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2221" y="4341347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97757" y="400110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THE AMERICAN REVOLUTION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438400" y="289560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927100">
            <a:off x="2784818" y="173673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350139">
            <a:off x="2514600" y="457200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4114800" y="441960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5524500" y="2899581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2543685">
            <a:off x="5819204" y="423602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803583906"/>
              </p:ext>
            </p:extLst>
          </p:nvPr>
        </p:nvGraphicFramePr>
        <p:xfrm>
          <a:off x="7848600" y="5488452"/>
          <a:ext cx="1295400" cy="1369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6314504" y="2400300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8038178">
            <a:off x="5486748" y="1866901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Graphic spid="9" grpId="0">
        <p:bldAsOne/>
      </p:bldGraphic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laration_lo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286000"/>
            <a:ext cx="1905722" cy="23472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95600" y="3962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5397" y="2209800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505200" y="4953000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92573" y="344607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397957" y="4421305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82221" y="4341347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97757" y="400110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THE AMERICAN REVOLUTION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438400" y="289560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927100">
            <a:off x="2784818" y="173673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350139">
            <a:off x="2514600" y="457200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4114800" y="441960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5524500" y="2899581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2543685">
            <a:off x="5819204" y="423602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524707168"/>
              </p:ext>
            </p:extLst>
          </p:nvPr>
        </p:nvGraphicFramePr>
        <p:xfrm>
          <a:off x="7848600" y="5488452"/>
          <a:ext cx="1295400" cy="1369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6314504" y="2400300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8038178">
            <a:off x="5486748" y="1866901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1143000"/>
            <a:ext cx="5486400" cy="477053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Theories of the causes of the American revolution</a:t>
            </a:r>
            <a:r>
              <a:rPr lang="en-US" sz="2800" dirty="0" smtClean="0">
                <a:solidFill>
                  <a:schemeClr val="bg1"/>
                </a:solidFill>
              </a:rPr>
              <a:t>: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* republicanism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* liberalism / mercantilism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* taxation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* consumerism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representation </a:t>
            </a:r>
            <a:r>
              <a:rPr lang="en-US" sz="2400" dirty="0" smtClean="0">
                <a:solidFill>
                  <a:schemeClr val="bg1"/>
                </a:solidFill>
              </a:rPr>
              <a:t>(direct v. virtual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Committee of Correspondence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Western expansion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French-Canada</a:t>
            </a:r>
          </a:p>
          <a:p>
            <a:pPr lvl="1" algn="ctr"/>
            <a:endParaRPr lang="en-US" sz="24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3200" dirty="0" smtClean="0">
                <a:solidFill>
                  <a:schemeClr val="bg1"/>
                </a:solidFill>
              </a:rPr>
              <a:t>** French-Indian War **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4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laration_lo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286000"/>
            <a:ext cx="1905722" cy="2347214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1960355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95600" y="3962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7407" y="2379571"/>
            <a:ext cx="25146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consumerism: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Americans want access to other markets/ goods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boycotts of English goods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91869" y="4965510"/>
            <a:ext cx="25146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representation: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English system = virtual not direct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parliament not responding to American needs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1600" y="381000"/>
            <a:ext cx="28956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republicanism: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England corrupt ,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not-virtuous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Americans to remake UK... only better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9055" y="2362200"/>
            <a:ext cx="30480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of Correspondence: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pamphlets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propaganda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riling up the people!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4495800"/>
            <a:ext cx="26670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taxation: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England needs $$ to pay war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England wants to control American commerce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163254" y="381000"/>
            <a:ext cx="2532945" cy="1207365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liberalism: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free trade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free thinking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THE AMERICAN REVOLUTION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611271" y="285750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3645121">
            <a:off x="3429000" y="190500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350139">
            <a:off x="2713631" y="4297026"/>
            <a:ext cx="831492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4114800" y="441960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5226799" y="2804045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8068102">
            <a:off x="5129579" y="1788438"/>
            <a:ext cx="813468" cy="60229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921180" y="2262116"/>
            <a:ext cx="3257550" cy="2329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CATALYST:</a:t>
            </a:r>
          </a:p>
          <a:p>
            <a:pPr algn="ctr"/>
            <a:r>
              <a:rPr lang="en-US" b="1" dirty="0" smtClean="0"/>
              <a:t>French Indian War</a:t>
            </a:r>
          </a:p>
          <a:p>
            <a:pPr algn="ctr"/>
            <a:r>
              <a:rPr lang="en-US" dirty="0" smtClean="0"/>
              <a:t>* Colonial default independence changed by the war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2005526">
            <a:off x="5603733" y="4173455"/>
            <a:ext cx="805473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270430" y="4516355"/>
            <a:ext cx="2514600" cy="1465858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westward expansion and settlements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addition of province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Quebec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laration_lo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286000"/>
            <a:ext cx="1905722" cy="2347214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0892327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95600" y="3962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97407" y="2379571"/>
            <a:ext cx="25146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consumerism: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Americans want access to other markets/ goods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boycotts of English goods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491869" y="4965510"/>
            <a:ext cx="25146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representation: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English system = virtual not direct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parliament not responding to American needs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71600" y="381000"/>
            <a:ext cx="28956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republicanism: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England corrupt ,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not-virtuous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Americans to remake UK... only better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49055" y="2362200"/>
            <a:ext cx="30480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of Correspondence: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pamphlets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propaganda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riling up the people!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4495800"/>
            <a:ext cx="26670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taxation: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England needs $$ to pay war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England wants to control American commerce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163254" y="381000"/>
            <a:ext cx="2532945" cy="1207365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liberalism: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free trade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free thinking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THE AMERICAN REVOLUTION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611271" y="285750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3645121">
            <a:off x="3429000" y="190500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350139">
            <a:off x="2713631" y="4297026"/>
            <a:ext cx="831492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4114800" y="441960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5226799" y="2804045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8068102">
            <a:off x="5129579" y="1788438"/>
            <a:ext cx="813468" cy="60229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921180" y="2262116"/>
            <a:ext cx="3257550" cy="23294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CATALYST:</a:t>
            </a:r>
          </a:p>
          <a:p>
            <a:pPr algn="ctr"/>
            <a:r>
              <a:rPr lang="en-US" b="1" dirty="0" smtClean="0"/>
              <a:t>French Indian War</a:t>
            </a:r>
          </a:p>
          <a:p>
            <a:pPr algn="ctr"/>
            <a:r>
              <a:rPr lang="en-US" dirty="0" smtClean="0"/>
              <a:t>* Colonial default independence changed by the war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12005526">
            <a:off x="5603733" y="4173455"/>
            <a:ext cx="805473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270430" y="4516355"/>
            <a:ext cx="2514600" cy="1465858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westward expansion and settlements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addition of province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Quebec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133599" y="1769971"/>
            <a:ext cx="1838331" cy="1376973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457199" y="3217770"/>
            <a:ext cx="3514731" cy="2188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theory of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self-government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tensions and you have....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Picture 24" descr="declaration_loc_l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666535" y="916050"/>
            <a:ext cx="5063489" cy="62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5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laration_lo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286000"/>
            <a:ext cx="1905722" cy="2347214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2400" y="2057400"/>
            <a:ext cx="25146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consumerism: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Americans want access to other markets/ goods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boycotts of English goods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0400" y="4953000"/>
            <a:ext cx="25146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representation: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English system = virtual not direct</a:t>
            </a: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parliament not responding to American needs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19400" y="457200"/>
            <a:ext cx="28956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republicanism: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England corrupt ,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not-virtuous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Americans to remake UK... only better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0" y="4419600"/>
            <a:ext cx="30480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of Correspondence: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pamphlets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propaganda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riling up the people!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4495800"/>
            <a:ext cx="26670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taxation: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England needs $$ to pay war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England wants to control American commerce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00800" y="1447800"/>
            <a:ext cx="2209800" cy="1676400"/>
          </a:xfrm>
          <a:prstGeom prst="roundRect">
            <a:avLst/>
          </a:prstGeom>
          <a:solidFill>
            <a:schemeClr val="accent5">
              <a:lumMod val="75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liberalism: 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free trade</a:t>
            </a:r>
          </a:p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free thinking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47800" y="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CAUSES OF THE AMERICAN REVOLUTION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514600" y="266700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5400000">
            <a:off x="3962400" y="190500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9350139">
            <a:off x="2713631" y="4297026"/>
            <a:ext cx="831492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6200000">
            <a:off x="4114800" y="4419600"/>
            <a:ext cx="6858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389709">
            <a:off x="5676104" y="2494935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12543685">
            <a:off x="5819204" y="4236020"/>
            <a:ext cx="990600" cy="685800"/>
          </a:xfrm>
          <a:prstGeom prst="rightArrow">
            <a:avLst/>
          </a:prstGeom>
          <a:solidFill>
            <a:srgbClr val="FF0000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C:\Users\mlb\AppData\Local\Microsoft\Internet Explorer\temporary internet files_mlb\Temporary Internet Files\Content.IE5\X7ECTNEO\MPj04018760000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7600" y="2590800"/>
            <a:ext cx="2081784" cy="3121152"/>
          </a:xfrm>
          <a:prstGeom prst="rect">
            <a:avLst/>
          </a:prstGeom>
          <a:noFill/>
        </p:spPr>
      </p:pic>
      <p:sp>
        <p:nvSpPr>
          <p:cNvPr id="23" name="Rounded Rectangle 22"/>
          <p:cNvSpPr/>
          <p:nvPr/>
        </p:nvSpPr>
        <p:spPr>
          <a:xfrm>
            <a:off x="3429000" y="1219200"/>
            <a:ext cx="4800600" cy="297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 SINGLE one of these =  revolution</a:t>
            </a: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pressure on them are all from the French-Indian War 91753-1764), which led to taxes, trade restrictions, and tensions between colonists and the Royal government.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38200" y="4114799"/>
            <a:ext cx="2971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theory of self-government to the tensions and you have....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" name="Picture 24" descr="declaration_loc_lg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047535" y="1813078"/>
            <a:ext cx="4230529" cy="52130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38600" y="3505200"/>
            <a:ext cx="3124200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REVOLUTION!!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allAtOnce" animBg="1"/>
      <p:bldP spid="24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0" y="152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the DECLARATION OF INDEPENDENCE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914400"/>
            <a:ext cx="7620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Sovereignty, Legitimacy &amp; Authority</a:t>
            </a:r>
            <a:endParaRPr lang="en-US" sz="2800" dirty="0" smtClean="0">
              <a:solidFill>
                <a:schemeClr val="bg1"/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/>
              <a:t>* </a:t>
            </a:r>
            <a:r>
              <a:rPr lang="en-US" sz="2800" dirty="0" smtClean="0"/>
              <a:t>pre-war local colonial governments held greater sovereign</a:t>
            </a:r>
          </a:p>
          <a:p>
            <a:r>
              <a:rPr lang="en-US" sz="2800" dirty="0" smtClean="0"/>
              <a:t>* post-war British governance exercised greater  sovereignty and authority</a:t>
            </a:r>
          </a:p>
          <a:p>
            <a:r>
              <a:rPr lang="en-US" sz="2800" dirty="0" smtClean="0"/>
              <a:t>* Parliamentary legitimacy challenged by colonialists as colonials</a:t>
            </a:r>
            <a:br>
              <a:rPr lang="en-US" sz="2800" dirty="0" smtClean="0"/>
            </a:br>
            <a:r>
              <a:rPr lang="en-US" sz="2800" dirty="0" smtClean="0"/>
              <a:t>* Royal legitimacy challenged by colonialists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 smtClean="0"/>
          </a:p>
          <a:p>
            <a:pPr algn="ctr"/>
            <a:r>
              <a:rPr lang="en-US" sz="2800" i="1" dirty="0" smtClean="0"/>
              <a:t>Overall tension between colonial and British policy and its exercise in colonials, especially in terms of internal &amp; external efficacies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B8C8B5D15CA545B1C36EF071576C82" ma:contentTypeVersion="0" ma:contentTypeDescription="Create a new document." ma:contentTypeScope="" ma:versionID="1836a75722146db790d43058f82de73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FFD0BD-679C-4088-B7D6-103226CD5E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FDC3476-FB44-4CFF-ADF8-3B80D818811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1644D6E-88CD-4064-A48F-950331907D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36888</TotalTime>
  <Words>504</Words>
  <Application>Microsoft Office PowerPoint</Application>
  <PresentationFormat>On-screen Show (4:3)</PresentationFormat>
  <Paragraphs>122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mlb</dc:creator>
  <cp:lastModifiedBy>Michael Bromley</cp:lastModifiedBy>
  <cp:revision>1950</cp:revision>
  <dcterms:created xsi:type="dcterms:W3CDTF">2008-03-04T18:17:36Z</dcterms:created>
  <dcterms:modified xsi:type="dcterms:W3CDTF">2013-07-03T14:14:02Z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0x0101005FB8C8B5D15CA545B1C36EF071576C82</vt:lpwstr>
  </property>
</Properties>
</file>